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59" r:id="rId2"/>
    <p:sldId id="429" r:id="rId3"/>
    <p:sldId id="435" r:id="rId4"/>
    <p:sldId id="438" r:id="rId5"/>
    <p:sldId id="434" r:id="rId6"/>
    <p:sldId id="412" r:id="rId7"/>
    <p:sldId id="433" r:id="rId8"/>
    <p:sldId id="444" r:id="rId9"/>
    <p:sldId id="440" r:id="rId10"/>
    <p:sldId id="382" r:id="rId11"/>
    <p:sldId id="420" r:id="rId12"/>
    <p:sldId id="439" r:id="rId13"/>
    <p:sldId id="441" r:id="rId14"/>
    <p:sldId id="442" r:id="rId15"/>
    <p:sldId id="443" r:id="rId16"/>
  </p:sldIdLst>
  <p:sldSz cx="9906000" cy="6858000" type="A4"/>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
          <p15:clr>
            <a:srgbClr val="A4A3A4"/>
          </p15:clr>
        </p15:guide>
        <p15:guide id="2" orient="horz" pos="531" userDrawn="1">
          <p15:clr>
            <a:srgbClr val="A4A3A4"/>
          </p15:clr>
        </p15:guide>
        <p15:guide id="3" pos="1299" userDrawn="1">
          <p15:clr>
            <a:srgbClr val="A4A3A4"/>
          </p15:clr>
        </p15:guide>
        <p15:guide id="4" pos="152" userDrawn="1">
          <p15:clr>
            <a:srgbClr val="A4A3A4"/>
          </p15:clr>
        </p15:guide>
        <p15:guide id="5" pos="4036" userDrawn="1">
          <p15:clr>
            <a:srgbClr val="A4A3A4"/>
          </p15:clr>
        </p15:guide>
        <p15:guide id="6" pos="4856" userDrawn="1">
          <p15:clr>
            <a:srgbClr val="A4A3A4"/>
          </p15:clr>
        </p15:guide>
        <p15:guide id="7" orient="horz" pos="3339" userDrawn="1">
          <p15:clr>
            <a:srgbClr val="A4A3A4"/>
          </p15:clr>
        </p15:guide>
        <p15:guide id="8" orient="horz" pos="1979" userDrawn="1">
          <p15:clr>
            <a:srgbClr val="A4A3A4"/>
          </p15:clr>
        </p15:guide>
        <p15:guide id="9" orient="horz" pos="2341" userDrawn="1">
          <p15:clr>
            <a:srgbClr val="A4A3A4"/>
          </p15:clr>
        </p15:guide>
        <p15:guide id="10" orient="horz" pos="2808" userDrawn="1">
          <p15:clr>
            <a:srgbClr val="A4A3A4"/>
          </p15:clr>
        </p15:guide>
        <p15:guide id="11" orient="horz" pos="3456" userDrawn="1">
          <p15:clr>
            <a:srgbClr val="A4A3A4"/>
          </p15:clr>
        </p15:guide>
        <p15:guide id="13" orient="horz" pos="2682" userDrawn="1">
          <p15:clr>
            <a:srgbClr val="A4A3A4"/>
          </p15:clr>
        </p15:guide>
        <p15:guide id="14" orient="horz" pos="1117" userDrawn="1">
          <p15:clr>
            <a:srgbClr val="A4A3A4"/>
          </p15:clr>
        </p15:guide>
        <p15:guide id="17" orient="horz" pos="913" userDrawn="1">
          <p15:clr>
            <a:srgbClr val="A4A3A4"/>
          </p15:clr>
        </p15:guide>
        <p15:guide id="18" orient="horz" pos="3181" userDrawn="1">
          <p15:clr>
            <a:srgbClr val="A4A3A4"/>
          </p15:clr>
        </p15:guide>
        <p15:guide id="19" pos="5043" userDrawn="1">
          <p15:clr>
            <a:srgbClr val="A4A3A4"/>
          </p15:clr>
        </p15:guide>
        <p15:guide id="20" pos="5828" userDrawn="1">
          <p15:clr>
            <a:srgbClr val="A4A3A4"/>
          </p15:clr>
        </p15:guide>
        <p15:guide id="21" orient="horz" pos="3637" userDrawn="1">
          <p15:clr>
            <a:srgbClr val="A4A3A4"/>
          </p15:clr>
        </p15:guide>
        <p15:guide id="22" orient="horz" pos="3816" userDrawn="1">
          <p15:clr>
            <a:srgbClr val="A4A3A4"/>
          </p15:clr>
        </p15:guide>
        <p15:guide id="23" pos="3704" userDrawn="1">
          <p15:clr>
            <a:srgbClr val="A4A3A4"/>
          </p15:clr>
        </p15:guide>
        <p15:guide id="24" pos="58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wthami Shaik" initials="GS" lastIdx="11" clrIdx="0">
    <p:extLst>
      <p:ext uri="{19B8F6BF-5375-455C-9EA6-DF929625EA0E}">
        <p15:presenceInfo xmlns:p15="http://schemas.microsoft.com/office/powerpoint/2012/main" userId="S-1-5-21-3984700941-375365160-3754653778-13588" providerId="AD"/>
      </p:ext>
    </p:extLst>
  </p:cmAuthor>
  <p:cmAuthor id="2" name="Gowthami Shaik" initials="GS [2]" lastIdx="7" clrIdx="1">
    <p:extLst>
      <p:ext uri="{19B8F6BF-5375-455C-9EA6-DF929625EA0E}">
        <p15:presenceInfo xmlns:p15="http://schemas.microsoft.com/office/powerpoint/2012/main" userId="S-1-5-21-1426260382-1937201843-1539857752-52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CD"/>
    <a:srgbClr val="CCECFF"/>
    <a:srgbClr val="F8E4E6"/>
    <a:srgbClr val="D3E8F5"/>
    <a:srgbClr val="FF0000"/>
    <a:srgbClr val="FCDDBA"/>
    <a:srgbClr val="B9E4FF"/>
    <a:srgbClr val="FFABAB"/>
    <a:srgbClr val="FF9797"/>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343" autoAdjust="0"/>
  </p:normalViewPr>
  <p:slideViewPr>
    <p:cSldViewPr snapToGrid="0" showGuides="1">
      <p:cViewPr varScale="1">
        <p:scale>
          <a:sx n="114" d="100"/>
          <a:sy n="114" d="100"/>
        </p:scale>
        <p:origin x="1170" y="114"/>
      </p:cViewPr>
      <p:guideLst>
        <p:guide orient="horz" pos="367"/>
        <p:guide orient="horz" pos="531"/>
        <p:guide pos="1299"/>
        <p:guide pos="152"/>
        <p:guide pos="4036"/>
        <p:guide pos="4856"/>
        <p:guide orient="horz" pos="3339"/>
        <p:guide orient="horz" pos="1979"/>
        <p:guide orient="horz" pos="2341"/>
        <p:guide orient="horz" pos="2808"/>
        <p:guide orient="horz" pos="3456"/>
        <p:guide orient="horz" pos="2682"/>
        <p:guide orient="horz" pos="1117"/>
        <p:guide orient="horz" pos="913"/>
        <p:guide orient="horz" pos="3181"/>
        <p:guide pos="5043"/>
        <p:guide pos="5828"/>
        <p:guide orient="horz" pos="3637"/>
        <p:guide orient="horz" pos="3816"/>
        <p:guide pos="3704"/>
        <p:guide pos="58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niharikakhattar\Desktop\Investor's%20Presentation%20September%202021%20\Updated%20as%20on%20September%202021_Draft%20MIS_IRFC.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niharikakhattar\Desktop\Investor's%20Presentation%20September%202021%20\Updated%20as%20on%20September%202021_Draft%20MIS_IRFC.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niharikakhattar\Desktop\Investor's%20Presentation%20September%202021%20\Updated%20as%20on%20September%202021_Draft%20MIS_IRFC.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niharikakhattar\Desktop\Investor's%20Presentation%20September%202021%20\Updated%20as%20on%20September%202021_Draft%20MIS_IRFC.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niharikakhattar\Desktop\Investor's%20Presentation%20September%202021%20\Updated%20as%20on%20September%202021_Draft%20MIS_IRF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niharikakhattar\Desktop\Investor's%20Presentation%20September%202021%20\Updated%20as%20on%20September%202021_Draft%20MIS_IRF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niharikakhattar\Desktop\Investor's%20Presentation%20September%202021%20\Updated%20as%20on%20September%202021_Draft%20MIS_IRF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niharikakhattar\Desktop\Investor's%20Presentation%20September%202021%20\Updated%20as%20on%20September%202021_Draft%20MIS_IRFC.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niharikakhattar\Desktop\Investor's%20Presentation%20September%202021%20\Updated%20as%20on%20September%202021_Draft%20MIS_IRFC.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niharikakhattar\Desktop\Investor's%20Presentation%20September%202021%20\Updated%20as%20on%20September%202021_Draft%20MIS_IRFC.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ambria" panose="02040503050406030204" pitchFamily="18" charset="0"/>
                <a:ea typeface="+mn-ea"/>
                <a:cs typeface="+mn-cs"/>
              </a:defRPr>
            </a:pPr>
            <a:r>
              <a:rPr lang="en-IN"/>
              <a:t>Route Km per million population (2017)</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ambria" panose="02040503050406030204" pitchFamily="18" charset="0"/>
              <a:ea typeface="+mn-ea"/>
              <a:cs typeface="+mn-cs"/>
            </a:defRPr>
          </a:pPr>
          <a:endParaRPr lang="en-US"/>
        </a:p>
      </c:txPr>
    </c:title>
    <c:autoTitleDeleted val="0"/>
    <c:plotArea>
      <c:layout>
        <c:manualLayout>
          <c:layoutTarget val="inner"/>
          <c:xMode val="edge"/>
          <c:yMode val="edge"/>
          <c:x val="2.8947074511676114E-2"/>
          <c:y val="0.19868505015741292"/>
          <c:w val="0.94210585097664779"/>
          <c:h val="0.39403131322601237"/>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2-9943-4076-B0FC-0985D7AD63EF}"/>
              </c:ext>
            </c:extLst>
          </c:dPt>
          <c:dLbls>
            <c:spPr>
              <a:solidFill>
                <a:schemeClr val="accent2">
                  <a:lumMod val="20000"/>
                  <a:lumOff val="80000"/>
                </a:schemeClr>
              </a:solidFill>
              <a:ln>
                <a:noFill/>
              </a:ln>
              <a:effectLst/>
            </c:spPr>
            <c:txPr>
              <a:bodyPr rot="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Russia</c:v>
                </c:pt>
                <c:pt idx="1">
                  <c:v>USA</c:v>
                </c:pt>
                <c:pt idx="2">
                  <c:v>France</c:v>
                </c:pt>
                <c:pt idx="3">
                  <c:v>Germany</c:v>
                </c:pt>
                <c:pt idx="4">
                  <c:v>Japan</c:v>
                </c:pt>
                <c:pt idx="5">
                  <c:v>India</c:v>
                </c:pt>
                <c:pt idx="6">
                  <c:v>China</c:v>
                </c:pt>
              </c:strCache>
            </c:strRef>
          </c:cat>
          <c:val>
            <c:numRef>
              <c:f>Sheet1!$B$2:$B$8</c:f>
              <c:numCache>
                <c:formatCode>_ * #,##0_ ;_ * \-#,##0_ ;_ * "-"??_ ;_ @_ </c:formatCode>
                <c:ptCount val="7"/>
                <c:pt idx="0">
                  <c:v>592</c:v>
                </c:pt>
                <c:pt idx="1">
                  <c:v>464</c:v>
                </c:pt>
                <c:pt idx="2">
                  <c:v>437</c:v>
                </c:pt>
                <c:pt idx="3">
                  <c:v>405</c:v>
                </c:pt>
                <c:pt idx="4">
                  <c:v>134</c:v>
                </c:pt>
                <c:pt idx="5">
                  <c:v>50</c:v>
                </c:pt>
                <c:pt idx="6">
                  <c:v>49</c:v>
                </c:pt>
              </c:numCache>
            </c:numRef>
          </c:val>
          <c:extLst>
            <c:ext xmlns:c16="http://schemas.microsoft.com/office/drawing/2014/chart" uri="{C3380CC4-5D6E-409C-BE32-E72D297353CC}">
              <c16:uniqueId val="{00000000-9943-4076-B0FC-0985D7AD63EF}"/>
            </c:ext>
          </c:extLst>
        </c:ser>
        <c:dLbls>
          <c:showLegendKey val="0"/>
          <c:showVal val="0"/>
          <c:showCatName val="0"/>
          <c:showSerName val="0"/>
          <c:showPercent val="0"/>
          <c:showBubbleSize val="0"/>
        </c:dLbls>
        <c:gapWidth val="219"/>
        <c:axId val="172338720"/>
        <c:axId val="172334144"/>
      </c:barChart>
      <c:catAx>
        <c:axId val="17233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172334144"/>
        <c:crosses val="autoZero"/>
        <c:auto val="1"/>
        <c:lblAlgn val="ctr"/>
        <c:lblOffset val="100"/>
        <c:noMultiLvlLbl val="0"/>
      </c:catAx>
      <c:valAx>
        <c:axId val="172334144"/>
        <c:scaling>
          <c:orientation val="minMax"/>
        </c:scaling>
        <c:delete val="1"/>
        <c:axPos val="l"/>
        <c:numFmt formatCode="_ * #,##0_ ;_ * \-#,##0_ ;_ * &quot;-&quot;??_ ;_ @_ " sourceLinked="1"/>
        <c:majorTickMark val="none"/>
        <c:minorTickMark val="none"/>
        <c:tickLblPos val="nextTo"/>
        <c:crossAx val="17233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Cambria" panose="020405030504060302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'Ratios September  21'!$B$263</c:f>
              <c:strCache>
                <c:ptCount val="1"/>
                <c:pt idx="0">
                  <c:v>Operating Expenses</c:v>
                </c:pt>
              </c:strCache>
            </c:strRef>
          </c:tx>
          <c:spPr>
            <a:solidFill>
              <a:schemeClr val="accent1"/>
            </a:solidFill>
            <a:ln>
              <a:noFill/>
            </a:ln>
            <a:effectLst/>
          </c:spPr>
          <c:invertIfNegative val="0"/>
          <c:dLbls>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Cambria" panose="02040503050406030204" pitchFamily="18"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 September  21'!$C$262:$I$262</c:f>
              <c:strCache>
                <c:ptCount val="7"/>
                <c:pt idx="0">
                  <c:v>FY 18</c:v>
                </c:pt>
                <c:pt idx="1">
                  <c:v>FY 19</c:v>
                </c:pt>
                <c:pt idx="2">
                  <c:v> FY 20 </c:v>
                </c:pt>
                <c:pt idx="3">
                  <c:v> FY 21 </c:v>
                </c:pt>
                <c:pt idx="4">
                  <c:v>H1 21</c:v>
                </c:pt>
                <c:pt idx="5">
                  <c:v>Q1 22</c:v>
                </c:pt>
                <c:pt idx="6">
                  <c:v>H1 22</c:v>
                </c:pt>
              </c:strCache>
            </c:strRef>
          </c:cat>
          <c:val>
            <c:numRef>
              <c:f>'Ratios September  21'!$C$263:$I$263</c:f>
              <c:numCache>
                <c:formatCode>_(* #,##0_);_(* \(#,##0\);_(* "-"??_);_(@_)</c:formatCode>
                <c:ptCount val="7"/>
                <c:pt idx="0">
                  <c:v>14.183</c:v>
                </c:pt>
                <c:pt idx="1">
                  <c:v>12.502000000000001</c:v>
                </c:pt>
                <c:pt idx="2">
                  <c:v>14.271000000000001</c:v>
                </c:pt>
                <c:pt idx="3">
                  <c:v>17.075000000000017</c:v>
                </c:pt>
                <c:pt idx="4">
                  <c:v>5.4679999999999964</c:v>
                </c:pt>
                <c:pt idx="5">
                  <c:v>5.3280000000000003</c:v>
                </c:pt>
                <c:pt idx="6">
                  <c:v>10.719999999999999</c:v>
                </c:pt>
              </c:numCache>
            </c:numRef>
          </c:val>
          <c:extLst>
            <c:ext xmlns:c16="http://schemas.microsoft.com/office/drawing/2014/chart" uri="{C3380CC4-5D6E-409C-BE32-E72D297353CC}">
              <c16:uniqueId val="{00000000-8A76-EF44-A67F-7A6BE1683F2A}"/>
            </c:ext>
          </c:extLst>
        </c:ser>
        <c:dLbls>
          <c:dLblPos val="outEnd"/>
          <c:showLegendKey val="0"/>
          <c:showVal val="1"/>
          <c:showCatName val="0"/>
          <c:showSerName val="0"/>
          <c:showPercent val="0"/>
          <c:showBubbleSize val="0"/>
        </c:dLbls>
        <c:gapWidth val="219"/>
        <c:overlap val="-27"/>
        <c:axId val="1101241264"/>
        <c:axId val="1101242912"/>
      </c:barChart>
      <c:lineChart>
        <c:grouping val="standard"/>
        <c:varyColors val="0"/>
        <c:ser>
          <c:idx val="1"/>
          <c:order val="1"/>
          <c:tx>
            <c:strRef>
              <c:f>'Ratios September  21'!$B$265</c:f>
              <c:strCache>
                <c:ptCount val="1"/>
                <c:pt idx="0">
                  <c:v>Operating Expenses as a % of Total Income</c:v>
                </c:pt>
              </c:strCache>
            </c:strRef>
          </c:tx>
          <c:spPr>
            <a:ln w="28575" cap="rnd">
              <a:solidFill>
                <a:schemeClr val="accent2"/>
              </a:solidFill>
              <a:round/>
            </a:ln>
            <a:effectLst/>
          </c:spPr>
          <c:marker>
            <c:symbol val="none"/>
          </c:marker>
          <c:dLbls>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 September  21'!$C$262:$I$262</c:f>
              <c:strCache>
                <c:ptCount val="7"/>
                <c:pt idx="0">
                  <c:v>FY 18</c:v>
                </c:pt>
                <c:pt idx="1">
                  <c:v>FY 19</c:v>
                </c:pt>
                <c:pt idx="2">
                  <c:v> FY 20 </c:v>
                </c:pt>
                <c:pt idx="3">
                  <c:v> FY 21 </c:v>
                </c:pt>
                <c:pt idx="4">
                  <c:v>H1 21</c:v>
                </c:pt>
                <c:pt idx="5">
                  <c:v>Q1 22</c:v>
                </c:pt>
                <c:pt idx="6">
                  <c:v>H1 22</c:v>
                </c:pt>
              </c:strCache>
            </c:strRef>
          </c:cat>
          <c:val>
            <c:numRef>
              <c:f>'Ratios September  21'!$C$265:$I$265</c:f>
              <c:numCache>
                <c:formatCode>0.00%</c:formatCode>
                <c:ptCount val="7"/>
                <c:pt idx="0">
                  <c:v>1.5302564708982076E-3</c:v>
                </c:pt>
                <c:pt idx="1">
                  <c:v>1.1229082443308942E-3</c:v>
                </c:pt>
                <c:pt idx="2">
                  <c:v>1.0312511516757921E-3</c:v>
                </c:pt>
                <c:pt idx="3">
                  <c:v>1.082693017375084E-3</c:v>
                </c:pt>
                <c:pt idx="4">
                  <c:v>7.4058122353011231E-4</c:v>
                </c:pt>
                <c:pt idx="5">
                  <c:v>1.1629112505333829E-3</c:v>
                </c:pt>
                <c:pt idx="6">
                  <c:v>1.156214003132132E-3</c:v>
                </c:pt>
              </c:numCache>
            </c:numRef>
          </c:val>
          <c:smooth val="0"/>
          <c:extLst>
            <c:ext xmlns:c16="http://schemas.microsoft.com/office/drawing/2014/chart" uri="{C3380CC4-5D6E-409C-BE32-E72D297353CC}">
              <c16:uniqueId val="{00000001-8A76-EF44-A67F-7A6BE1683F2A}"/>
            </c:ext>
          </c:extLst>
        </c:ser>
        <c:dLbls>
          <c:showLegendKey val="0"/>
          <c:showVal val="1"/>
          <c:showCatName val="0"/>
          <c:showSerName val="0"/>
          <c:showPercent val="0"/>
          <c:showBubbleSize val="0"/>
        </c:dLbls>
        <c:marker val="1"/>
        <c:smooth val="0"/>
        <c:axId val="1104366848"/>
        <c:axId val="1104365200"/>
      </c:lineChart>
      <c:catAx>
        <c:axId val="110124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crossAx val="1101242912"/>
        <c:crosses val="autoZero"/>
        <c:auto val="1"/>
        <c:lblAlgn val="ctr"/>
        <c:lblOffset val="100"/>
        <c:noMultiLvlLbl val="0"/>
      </c:catAx>
      <c:valAx>
        <c:axId val="1101242912"/>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crossAx val="1101241264"/>
        <c:crosses val="autoZero"/>
        <c:crossBetween val="between"/>
      </c:valAx>
      <c:valAx>
        <c:axId val="110436520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crossAx val="1104366848"/>
        <c:crosses val="max"/>
        <c:crossBetween val="between"/>
      </c:valAx>
      <c:catAx>
        <c:axId val="1104366848"/>
        <c:scaling>
          <c:orientation val="minMax"/>
        </c:scaling>
        <c:delete val="1"/>
        <c:axPos val="b"/>
        <c:numFmt formatCode="General" sourceLinked="1"/>
        <c:majorTickMark val="none"/>
        <c:minorTickMark val="none"/>
        <c:tickLblPos val="nextTo"/>
        <c:crossAx val="11043652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Cambria" panose="020405030504060302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'Ratios September  21'!$B$120</c:f>
              <c:strCache>
                <c:ptCount val="1"/>
                <c:pt idx="0">
                  <c:v>RoA</c:v>
                </c:pt>
              </c:strCache>
            </c:strRef>
          </c:tx>
          <c:spPr>
            <a:solidFill>
              <a:schemeClr val="accent1"/>
            </a:solidFill>
            <a:ln>
              <a:noFill/>
            </a:ln>
            <a:effectLst/>
          </c:spPr>
          <c:invertIfNegative val="0"/>
          <c:dLbls>
            <c:spPr>
              <a:solidFill>
                <a:schemeClr val="accent2">
                  <a:lumMod val="20000"/>
                  <a:lumOff val="80000"/>
                </a:schemeClr>
              </a:solidFill>
              <a:ln>
                <a:noFill/>
              </a:ln>
              <a:effectLst/>
            </c:spPr>
            <c:txPr>
              <a:bodyPr rot="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 September  21'!$C$119:$G$119</c:f>
              <c:strCache>
                <c:ptCount val="5"/>
                <c:pt idx="0">
                  <c:v>2017-18</c:v>
                </c:pt>
                <c:pt idx="1">
                  <c:v>2018-19</c:v>
                </c:pt>
                <c:pt idx="2">
                  <c:v>2019-20</c:v>
                </c:pt>
                <c:pt idx="3">
                  <c:v>2020-21</c:v>
                </c:pt>
                <c:pt idx="4">
                  <c:v>2021-22 (Annualized)</c:v>
                </c:pt>
              </c:strCache>
            </c:strRef>
          </c:cat>
          <c:val>
            <c:numRef>
              <c:f>'Ratios September  21'!$C$120:$G$120</c:f>
              <c:numCache>
                <c:formatCode>0.00%</c:formatCode>
                <c:ptCount val="5"/>
                <c:pt idx="0">
                  <c:v>1.38E-2</c:v>
                </c:pt>
                <c:pt idx="1">
                  <c:v>1.1599999999999999E-2</c:v>
                </c:pt>
                <c:pt idx="2">
                  <c:v>1.32E-2</c:v>
                </c:pt>
                <c:pt idx="3">
                  <c:v>1.35E-2</c:v>
                </c:pt>
                <c:pt idx="4">
                  <c:v>1.4698660962533763E-2</c:v>
                </c:pt>
              </c:numCache>
            </c:numRef>
          </c:val>
          <c:extLst>
            <c:ext xmlns:c16="http://schemas.microsoft.com/office/drawing/2014/chart" uri="{C3380CC4-5D6E-409C-BE32-E72D297353CC}">
              <c16:uniqueId val="{00000000-CCF4-1240-A9F8-10719E0ED407}"/>
            </c:ext>
          </c:extLst>
        </c:ser>
        <c:ser>
          <c:idx val="1"/>
          <c:order val="1"/>
          <c:tx>
            <c:strRef>
              <c:f>'Ratios September  21'!$B$121</c:f>
              <c:strCache>
                <c:ptCount val="1"/>
                <c:pt idx="0">
                  <c:v>RoE</c:v>
                </c:pt>
              </c:strCache>
            </c:strRef>
          </c:tx>
          <c:spPr>
            <a:solidFill>
              <a:schemeClr val="accent2"/>
            </a:solidFill>
            <a:ln>
              <a:noFill/>
            </a:ln>
            <a:effectLst/>
          </c:spPr>
          <c:invertIfNegative val="0"/>
          <c:dLbls>
            <c:spPr>
              <a:solidFill>
                <a:schemeClr val="accent2">
                  <a:lumMod val="20000"/>
                  <a:lumOff val="80000"/>
                </a:schemeClr>
              </a:solidFill>
              <a:ln>
                <a:noFill/>
              </a:ln>
              <a:effectLst/>
            </c:spPr>
            <c:txPr>
              <a:bodyPr rot="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 September  21'!$C$119:$G$119</c:f>
              <c:strCache>
                <c:ptCount val="5"/>
                <c:pt idx="0">
                  <c:v>2017-18</c:v>
                </c:pt>
                <c:pt idx="1">
                  <c:v>2018-19</c:v>
                </c:pt>
                <c:pt idx="2">
                  <c:v>2019-20</c:v>
                </c:pt>
                <c:pt idx="3">
                  <c:v>2020-21</c:v>
                </c:pt>
                <c:pt idx="4">
                  <c:v>2021-22 (Annualized)</c:v>
                </c:pt>
              </c:strCache>
            </c:strRef>
          </c:cat>
          <c:val>
            <c:numRef>
              <c:f>'Ratios September  21'!$C$121:$G$121</c:f>
              <c:numCache>
                <c:formatCode>0.00%</c:formatCode>
                <c:ptCount val="5"/>
                <c:pt idx="0">
                  <c:v>0.1232</c:v>
                </c:pt>
                <c:pt idx="1">
                  <c:v>9.470702545941985E-2</c:v>
                </c:pt>
                <c:pt idx="2">
                  <c:v>0.11572682626856869</c:v>
                </c:pt>
                <c:pt idx="3">
                  <c:v>0.13339074190306507</c:v>
                </c:pt>
                <c:pt idx="4" formatCode="0.0%">
                  <c:v>0.15435015187658777</c:v>
                </c:pt>
              </c:numCache>
            </c:numRef>
          </c:val>
          <c:extLst>
            <c:ext xmlns:c16="http://schemas.microsoft.com/office/drawing/2014/chart" uri="{C3380CC4-5D6E-409C-BE32-E72D297353CC}">
              <c16:uniqueId val="{00000001-CCF4-1240-A9F8-10719E0ED407}"/>
            </c:ext>
          </c:extLst>
        </c:ser>
        <c:dLbls>
          <c:dLblPos val="outEnd"/>
          <c:showLegendKey val="0"/>
          <c:showVal val="1"/>
          <c:showCatName val="0"/>
          <c:showSerName val="0"/>
          <c:showPercent val="0"/>
          <c:showBubbleSize val="0"/>
        </c:dLbls>
        <c:gapWidth val="219"/>
        <c:overlap val="-27"/>
        <c:axId val="1372951344"/>
        <c:axId val="1472988496"/>
      </c:barChart>
      <c:catAx>
        <c:axId val="137295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crossAx val="1472988496"/>
        <c:crosses val="autoZero"/>
        <c:auto val="1"/>
        <c:lblAlgn val="ctr"/>
        <c:lblOffset val="100"/>
        <c:noMultiLvlLbl val="0"/>
      </c:catAx>
      <c:valAx>
        <c:axId val="1472988496"/>
        <c:scaling>
          <c:orientation val="minMax"/>
        </c:scaling>
        <c:delete val="1"/>
        <c:axPos val="l"/>
        <c:numFmt formatCode="0.00%" sourceLinked="1"/>
        <c:majorTickMark val="none"/>
        <c:minorTickMark val="none"/>
        <c:tickLblPos val="nextTo"/>
        <c:crossAx val="137295134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Cambria" panose="020405030504060302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'Ratios September  21'!$B$133</c:f>
              <c:strCache>
                <c:ptCount val="1"/>
                <c:pt idx="0">
                  <c:v>CRAR</c:v>
                </c:pt>
              </c:strCache>
            </c:strRef>
          </c:tx>
          <c:spPr>
            <a:solidFill>
              <a:schemeClr val="accent1"/>
            </a:solidFill>
            <a:ln>
              <a:noFill/>
            </a:ln>
            <a:effectLst/>
          </c:spPr>
          <c:invertIfNegative val="0"/>
          <c:dLbls>
            <c:dLbl>
              <c:idx val="3"/>
              <c:tx>
                <c:rich>
                  <a:bodyPr/>
                  <a:lstStyle/>
                  <a:p>
                    <a:r>
                      <a:rPr lang="en-US"/>
                      <a:t>420%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F2F-1A4B-9246-B313BE26B27C}"/>
                </c:ext>
              </c:extLst>
            </c:dLbl>
            <c:spPr>
              <a:solidFill>
                <a:schemeClr val="accent2">
                  <a:lumMod val="20000"/>
                  <a:lumOff val="80000"/>
                </a:schemeClr>
              </a:solidFill>
              <a:ln>
                <a:noFill/>
              </a:ln>
              <a:effectLst/>
            </c:spPr>
            <c:txPr>
              <a:bodyPr rot="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 September  21'!$C$132:$G$132</c:f>
              <c:strCache>
                <c:ptCount val="5"/>
                <c:pt idx="0">
                  <c:v>2017-18</c:v>
                </c:pt>
                <c:pt idx="1">
                  <c:v>2018-19</c:v>
                </c:pt>
                <c:pt idx="2">
                  <c:v>2019-20</c:v>
                </c:pt>
                <c:pt idx="3">
                  <c:v>2020-21</c:v>
                </c:pt>
                <c:pt idx="4">
                  <c:v>H1 2021-22</c:v>
                </c:pt>
              </c:strCache>
            </c:strRef>
          </c:cat>
          <c:val>
            <c:numRef>
              <c:f>'Ratios September  21'!$C$133:$G$133</c:f>
              <c:numCache>
                <c:formatCode>0%</c:formatCode>
                <c:ptCount val="5"/>
                <c:pt idx="0">
                  <c:v>3.21</c:v>
                </c:pt>
                <c:pt idx="1">
                  <c:v>3.47</c:v>
                </c:pt>
                <c:pt idx="2">
                  <c:v>3.95</c:v>
                </c:pt>
                <c:pt idx="3">
                  <c:v>4.1585000000000001</c:v>
                </c:pt>
                <c:pt idx="4">
                  <c:v>4.6500000000000004</c:v>
                </c:pt>
              </c:numCache>
            </c:numRef>
          </c:val>
          <c:extLst>
            <c:ext xmlns:c16="http://schemas.microsoft.com/office/drawing/2014/chart" uri="{C3380CC4-5D6E-409C-BE32-E72D297353CC}">
              <c16:uniqueId val="{00000000-8B3F-C04C-9F06-B7F828F1638C}"/>
            </c:ext>
          </c:extLst>
        </c:ser>
        <c:ser>
          <c:idx val="1"/>
          <c:order val="1"/>
          <c:tx>
            <c:strRef>
              <c:f>'Ratios September  21'!$B$134</c:f>
              <c:strCache>
                <c:ptCount val="1"/>
                <c:pt idx="0">
                  <c:v>Net Gearing Ratio</c:v>
                </c:pt>
              </c:strCache>
            </c:strRef>
          </c:tx>
          <c:spPr>
            <a:solidFill>
              <a:schemeClr val="accent2"/>
            </a:solidFill>
            <a:ln>
              <a:noFill/>
            </a:ln>
            <a:effectLst/>
          </c:spPr>
          <c:invertIfNegative val="0"/>
          <c:dLbls>
            <c:dLbl>
              <c:idx val="4"/>
              <c:tx>
                <c:rich>
                  <a:bodyPr/>
                  <a:lstStyle/>
                  <a:p>
                    <a:r>
                      <a:rPr lang="en-US"/>
                      <a:t>8.81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75-0542-9DB6-232E95A2EC90}"/>
                </c:ext>
              </c:extLst>
            </c:dLbl>
            <c:spPr>
              <a:solidFill>
                <a:schemeClr val="accent2">
                  <a:lumMod val="20000"/>
                  <a:lumOff val="80000"/>
                </a:schemeClr>
              </a:solidFill>
              <a:ln>
                <a:noFill/>
              </a:ln>
              <a:effectLst/>
            </c:spPr>
            <c:txPr>
              <a:bodyPr rot="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 September  21'!$C$132:$G$132</c:f>
              <c:strCache>
                <c:ptCount val="5"/>
                <c:pt idx="0">
                  <c:v>2017-18</c:v>
                </c:pt>
                <c:pt idx="1">
                  <c:v>2018-19</c:v>
                </c:pt>
                <c:pt idx="2">
                  <c:v>2019-20</c:v>
                </c:pt>
                <c:pt idx="3">
                  <c:v>2020-21</c:v>
                </c:pt>
                <c:pt idx="4">
                  <c:v>H1 2021-22</c:v>
                </c:pt>
              </c:strCache>
            </c:strRef>
          </c:cat>
          <c:val>
            <c:numRef>
              <c:f>'Ratios September  21'!$C$134:$G$134</c:f>
              <c:numCache>
                <c:formatCode>0.0</c:formatCode>
                <c:ptCount val="5"/>
                <c:pt idx="0">
                  <c:v>6.5928155005517288</c:v>
                </c:pt>
                <c:pt idx="1">
                  <c:v>6.9945659384213146</c:v>
                </c:pt>
                <c:pt idx="2">
                  <c:v>7.7352230803737276</c:v>
                </c:pt>
                <c:pt idx="3">
                  <c:v>8.9886743258963904</c:v>
                </c:pt>
                <c:pt idx="4" formatCode="General">
                  <c:v>8.7799999999999994</c:v>
                </c:pt>
              </c:numCache>
            </c:numRef>
          </c:val>
          <c:extLst>
            <c:ext xmlns:c16="http://schemas.microsoft.com/office/drawing/2014/chart" uri="{C3380CC4-5D6E-409C-BE32-E72D297353CC}">
              <c16:uniqueId val="{00000001-8B3F-C04C-9F06-B7F828F1638C}"/>
            </c:ext>
          </c:extLst>
        </c:ser>
        <c:dLbls>
          <c:dLblPos val="outEnd"/>
          <c:showLegendKey val="0"/>
          <c:showVal val="1"/>
          <c:showCatName val="0"/>
          <c:showSerName val="0"/>
          <c:showPercent val="0"/>
          <c:showBubbleSize val="0"/>
        </c:dLbls>
        <c:gapWidth val="219"/>
        <c:overlap val="-27"/>
        <c:axId val="1355893968"/>
        <c:axId val="1388507328"/>
      </c:barChart>
      <c:catAx>
        <c:axId val="135589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crossAx val="1388507328"/>
        <c:crosses val="autoZero"/>
        <c:auto val="1"/>
        <c:lblAlgn val="ctr"/>
        <c:lblOffset val="100"/>
        <c:noMultiLvlLbl val="0"/>
      </c:catAx>
      <c:valAx>
        <c:axId val="1388507328"/>
        <c:scaling>
          <c:orientation val="minMax"/>
        </c:scaling>
        <c:delete val="1"/>
        <c:axPos val="l"/>
        <c:numFmt formatCode="0%" sourceLinked="1"/>
        <c:majorTickMark val="none"/>
        <c:minorTickMark val="none"/>
        <c:tickLblPos val="nextTo"/>
        <c:crossAx val="1355893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Cambria" panose="020405030504060302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'Ratios September  21'!$B$64</c:f>
              <c:strCache>
                <c:ptCount val="1"/>
                <c:pt idx="0">
                  <c:v>Net Interest Margin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mbria" panose="020405030504060302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 September  21'!$C$61:$G$61</c:f>
              <c:strCache>
                <c:ptCount val="5"/>
                <c:pt idx="0">
                  <c:v>2017-18</c:v>
                </c:pt>
                <c:pt idx="1">
                  <c:v>2018-19</c:v>
                </c:pt>
                <c:pt idx="2">
                  <c:v>2019-20</c:v>
                </c:pt>
                <c:pt idx="3">
                  <c:v>2020-21</c:v>
                </c:pt>
                <c:pt idx="4">
                  <c:v>2021-22 (Annualised)</c:v>
                </c:pt>
              </c:strCache>
            </c:strRef>
          </c:cat>
          <c:val>
            <c:numRef>
              <c:f>'Ratios September  21'!$C$64:$G$64</c:f>
              <c:numCache>
                <c:formatCode>0.00%</c:formatCode>
                <c:ptCount val="5"/>
                <c:pt idx="0">
                  <c:v>1.83E-2</c:v>
                </c:pt>
                <c:pt idx="1">
                  <c:v>1.5650088210888296E-2</c:v>
                </c:pt>
                <c:pt idx="2">
                  <c:v>1.3807357223562711E-2</c:v>
                </c:pt>
                <c:pt idx="3">
                  <c:v>1.4478699087834921E-2</c:v>
                </c:pt>
                <c:pt idx="4">
                  <c:v>1.6387782722197028E-2</c:v>
                </c:pt>
              </c:numCache>
            </c:numRef>
          </c:val>
          <c:smooth val="0"/>
          <c:extLst>
            <c:ext xmlns:c16="http://schemas.microsoft.com/office/drawing/2014/chart" uri="{C3380CC4-5D6E-409C-BE32-E72D297353CC}">
              <c16:uniqueId val="{00000000-DBD9-2947-A3E4-3CF30B82BDE4}"/>
            </c:ext>
          </c:extLst>
        </c:ser>
        <c:dLbls>
          <c:showLegendKey val="0"/>
          <c:showVal val="0"/>
          <c:showCatName val="0"/>
          <c:showSerName val="0"/>
          <c:showPercent val="0"/>
          <c:showBubbleSize val="0"/>
        </c:dLbls>
        <c:marker val="1"/>
        <c:smooth val="0"/>
        <c:axId val="1062966400"/>
        <c:axId val="1104787536"/>
      </c:lineChart>
      <c:catAx>
        <c:axId val="106296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crossAx val="1104787536"/>
        <c:crosses val="autoZero"/>
        <c:auto val="1"/>
        <c:lblAlgn val="ctr"/>
        <c:lblOffset val="100"/>
        <c:noMultiLvlLbl val="0"/>
      </c:catAx>
      <c:valAx>
        <c:axId val="1104787536"/>
        <c:scaling>
          <c:orientation val="minMax"/>
        </c:scaling>
        <c:delete val="1"/>
        <c:axPos val="l"/>
        <c:numFmt formatCode="0.00%" sourceLinked="1"/>
        <c:majorTickMark val="none"/>
        <c:minorTickMark val="none"/>
        <c:tickLblPos val="nextTo"/>
        <c:crossAx val="1062966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47074511676114E-2"/>
          <c:y val="6.809734499892639E-2"/>
          <c:w val="0.94210585097664779"/>
          <c:h val="0.44780272123244802"/>
        </c:manualLayout>
      </c:layout>
      <c:barChart>
        <c:barDir val="col"/>
        <c:grouping val="clustered"/>
        <c:varyColors val="0"/>
        <c:ser>
          <c:idx val="0"/>
          <c:order val="0"/>
          <c:tx>
            <c:strRef>
              <c:f>Sheet1!$B$1</c:f>
              <c:strCache>
                <c:ptCount val="1"/>
                <c:pt idx="0">
                  <c:v>Railways Capital Outlay</c:v>
                </c:pt>
              </c:strCache>
            </c:strRef>
          </c:tx>
          <c:spPr>
            <a:solidFill>
              <a:schemeClr val="accent1"/>
            </a:solidFill>
            <a:ln>
              <a:noFill/>
            </a:ln>
            <a:effectLst/>
          </c:spPr>
          <c:invertIfNegative val="0"/>
          <c:dLbls>
            <c:spPr>
              <a:solidFill>
                <a:schemeClr val="accent2">
                  <a:lumMod val="20000"/>
                  <a:lumOff val="80000"/>
                </a:schemeClr>
              </a:solidFill>
              <a:ln>
                <a:noFill/>
              </a:ln>
              <a:effectLst/>
            </c:spPr>
            <c:txPr>
              <a:bodyPr rot="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FY18</c:v>
                </c:pt>
                <c:pt idx="1">
                  <c:v>FY19</c:v>
                </c:pt>
                <c:pt idx="2">
                  <c:v>FY20</c:v>
                </c:pt>
                <c:pt idx="3">
                  <c:v>FY21</c:v>
                </c:pt>
              </c:strCache>
            </c:strRef>
          </c:cat>
          <c:val>
            <c:numRef>
              <c:f>Sheet1!$B$2:$B$5</c:f>
              <c:numCache>
                <c:formatCode>#,##0</c:formatCode>
                <c:ptCount val="4"/>
                <c:pt idx="0">
                  <c:v>1020</c:v>
                </c:pt>
                <c:pt idx="1">
                  <c:v>1334</c:v>
                </c:pt>
                <c:pt idx="2">
                  <c:v>1481</c:v>
                </c:pt>
                <c:pt idx="3">
                  <c:v>1551.61</c:v>
                </c:pt>
              </c:numCache>
            </c:numRef>
          </c:val>
          <c:extLst>
            <c:ext xmlns:c16="http://schemas.microsoft.com/office/drawing/2014/chart" uri="{C3380CC4-5D6E-409C-BE32-E72D297353CC}">
              <c16:uniqueId val="{00000000-7BB0-43C5-A99F-4A580EEDCEAF}"/>
            </c:ext>
          </c:extLst>
        </c:ser>
        <c:dLbls>
          <c:showLegendKey val="0"/>
          <c:showVal val="0"/>
          <c:showCatName val="0"/>
          <c:showSerName val="0"/>
          <c:showPercent val="0"/>
          <c:showBubbleSize val="0"/>
        </c:dLbls>
        <c:gapWidth val="219"/>
        <c:axId val="172338720"/>
        <c:axId val="172334144"/>
      </c:barChart>
      <c:lineChart>
        <c:grouping val="stacked"/>
        <c:varyColors val="0"/>
        <c:ser>
          <c:idx val="1"/>
          <c:order val="1"/>
          <c:tx>
            <c:strRef>
              <c:f>Sheet1!$C$1</c:f>
              <c:strCache>
                <c:ptCount val="1"/>
                <c:pt idx="0">
                  <c:v>IRFC Disbursement as % Railways Capital Outlay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solidFill>
                <a:schemeClr val="accent2">
                  <a:lumMod val="20000"/>
                  <a:lumOff val="80000"/>
                </a:schemeClr>
              </a:solidFill>
              <a:ln>
                <a:noFill/>
              </a:ln>
              <a:effectLst/>
            </c:spPr>
            <c:txPr>
              <a:bodyPr rot="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FY18</c:v>
                </c:pt>
                <c:pt idx="1">
                  <c:v>FY19</c:v>
                </c:pt>
                <c:pt idx="2">
                  <c:v>FY20</c:v>
                </c:pt>
                <c:pt idx="3">
                  <c:v>FY21</c:v>
                </c:pt>
              </c:strCache>
            </c:strRef>
          </c:cat>
          <c:val>
            <c:numRef>
              <c:f>Sheet1!$C$2:$C$5</c:f>
              <c:numCache>
                <c:formatCode>0.0%</c:formatCode>
                <c:ptCount val="4"/>
                <c:pt idx="0">
                  <c:v>0.36002205882352944</c:v>
                </c:pt>
                <c:pt idx="1">
                  <c:v>0.39381697151424283</c:v>
                </c:pt>
                <c:pt idx="2">
                  <c:v>0.48205313301823088</c:v>
                </c:pt>
                <c:pt idx="3">
                  <c:v>0.67264969934455188</c:v>
                </c:pt>
              </c:numCache>
            </c:numRef>
          </c:val>
          <c:smooth val="0"/>
          <c:extLst>
            <c:ext xmlns:c16="http://schemas.microsoft.com/office/drawing/2014/chart" uri="{C3380CC4-5D6E-409C-BE32-E72D297353CC}">
              <c16:uniqueId val="{00000002-7BB0-43C5-A99F-4A580EEDCEAF}"/>
            </c:ext>
          </c:extLst>
        </c:ser>
        <c:dLbls>
          <c:showLegendKey val="0"/>
          <c:showVal val="0"/>
          <c:showCatName val="0"/>
          <c:showSerName val="0"/>
          <c:showPercent val="0"/>
          <c:showBubbleSize val="0"/>
        </c:dLbls>
        <c:marker val="1"/>
        <c:smooth val="0"/>
        <c:axId val="1189076207"/>
        <c:axId val="1189084527"/>
      </c:lineChart>
      <c:catAx>
        <c:axId val="17233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172334144"/>
        <c:crosses val="autoZero"/>
        <c:auto val="1"/>
        <c:lblAlgn val="ctr"/>
        <c:lblOffset val="100"/>
        <c:noMultiLvlLbl val="0"/>
      </c:catAx>
      <c:valAx>
        <c:axId val="172334144"/>
        <c:scaling>
          <c:orientation val="minMax"/>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172338720"/>
        <c:crosses val="autoZero"/>
        <c:crossBetween val="between"/>
      </c:valAx>
      <c:valAx>
        <c:axId val="1189084527"/>
        <c:scaling>
          <c:orientation val="minMax"/>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1189076207"/>
        <c:crosses val="max"/>
        <c:crossBetween val="between"/>
      </c:valAx>
      <c:catAx>
        <c:axId val="1189076207"/>
        <c:scaling>
          <c:orientation val="minMax"/>
        </c:scaling>
        <c:delete val="1"/>
        <c:axPos val="b"/>
        <c:numFmt formatCode="General" sourceLinked="1"/>
        <c:majorTickMark val="out"/>
        <c:minorTickMark val="none"/>
        <c:tickLblPos val="nextTo"/>
        <c:crossAx val="1189084527"/>
        <c:crosses val="autoZero"/>
        <c:auto val="1"/>
        <c:lblAlgn val="ctr"/>
        <c:lblOffset val="100"/>
        <c:noMultiLvlLbl val="0"/>
      </c:catAx>
      <c:spPr>
        <a:noFill/>
        <a:ln>
          <a:noFill/>
        </a:ln>
        <a:effectLst/>
      </c:spPr>
    </c:plotArea>
    <c:legend>
      <c:legendPos val="b"/>
      <c:layout>
        <c:manualLayout>
          <c:xMode val="edge"/>
          <c:yMode val="edge"/>
          <c:x val="0"/>
          <c:y val="0.5487139318754366"/>
          <c:w val="0.99867142036921441"/>
          <c:h val="0.4051962898333328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Cambria" panose="020405030504060302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8497485494994"/>
          <c:y val="9.4719071934860469E-2"/>
          <c:w val="0.56860109793344615"/>
          <c:h val="0.60225818031395006"/>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3B2-2B4A-8F11-58FA37C0886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3B2-2B4A-8F11-58FA37C0886A}"/>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3B2-2B4A-8F11-58FA37C0886A}"/>
              </c:ext>
            </c:extLst>
          </c:dPt>
          <c:dLbls>
            <c:dLbl>
              <c:idx val="0"/>
              <c:layout>
                <c:manualLayout>
                  <c:x val="9.0428023955187679E-3"/>
                  <c:y val="-9.335475913002472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3B2-2B4A-8F11-58FA37C0886A}"/>
                </c:ext>
              </c:extLst>
            </c:dLbl>
            <c:dLbl>
              <c:idx val="1"/>
              <c:layout>
                <c:manualLayout>
                  <c:x val="1.0009170115900842E-2"/>
                  <c:y val="-0.21842141314281749"/>
                </c:manualLayout>
              </c:layout>
              <c:spPr>
                <a:solidFill>
                  <a:schemeClr val="accent2">
                    <a:lumMod val="20000"/>
                    <a:lumOff val="80000"/>
                  </a:schemeClr>
                </a:solid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Cambria" panose="02040503050406030204" pitchFamily="18" charset="0"/>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16707252592272551"/>
                      <c:h val="0.12464789657495558"/>
                    </c:manualLayout>
                  </c15:layout>
                </c:ext>
                <c:ext xmlns:c16="http://schemas.microsoft.com/office/drawing/2014/chart" uri="{C3380CC4-5D6E-409C-BE32-E72D297353CC}">
                  <c16:uniqueId val="{00000003-03B2-2B4A-8F11-58FA37C0886A}"/>
                </c:ext>
              </c:extLst>
            </c:dLbl>
            <c:dLbl>
              <c:idx val="2"/>
              <c:layout>
                <c:manualLayout>
                  <c:x val="2.1370191985222463E-2"/>
                  <c:y val="3.6674787129401285E-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3B2-2B4A-8F11-58FA37C0886A}"/>
                </c:ext>
              </c:extLst>
            </c:dLbl>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Cambria" panose="02040503050406030204" pitchFamily="18" charset="0"/>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'Ratios September  21'!$B$6:$B$8</c:f>
              <c:strCache>
                <c:ptCount val="3"/>
                <c:pt idx="0">
                  <c:v>Lease Recievables </c:v>
                </c:pt>
                <c:pt idx="1">
                  <c:v>Advance against Railway Infrastructure Assets to be lease (including National projects)</c:v>
                </c:pt>
                <c:pt idx="2">
                  <c:v>Loan to RVNL &amp; IRCON</c:v>
                </c:pt>
              </c:strCache>
            </c:strRef>
          </c:cat>
          <c:val>
            <c:numRef>
              <c:f>'Ratios September  21'!$H$6:$H$8</c:f>
              <c:numCache>
                <c:formatCode>_(* #,##0_);_(* \(#,##0\);_(* "-"??_);_(@_)</c:formatCode>
                <c:ptCount val="3"/>
                <c:pt idx="0">
                  <c:v>173984.285</c:v>
                </c:pt>
                <c:pt idx="1">
                  <c:v>201335.31300000002</c:v>
                </c:pt>
                <c:pt idx="2">
                  <c:v>6852.2139999999999</c:v>
                </c:pt>
              </c:numCache>
            </c:numRef>
          </c:val>
          <c:extLst>
            <c:ext xmlns:c16="http://schemas.microsoft.com/office/drawing/2014/chart" uri="{C3380CC4-5D6E-409C-BE32-E72D297353CC}">
              <c16:uniqueId val="{00000006-03B2-2B4A-8F11-58FA37C0886A}"/>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t"/>
      <c:layout>
        <c:manualLayout>
          <c:xMode val="edge"/>
          <c:yMode val="edge"/>
          <c:x val="7.1968071898973321E-2"/>
          <c:y val="0.74223549449167758"/>
          <c:w val="0.84963490384539941"/>
          <c:h val="0.20026632115156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'Ratios September  21'!$B$15</c:f>
              <c:strCache>
                <c:ptCount val="1"/>
                <c:pt idx="0">
                  <c:v>AUM</c:v>
                </c:pt>
              </c:strCache>
            </c:strRef>
          </c:tx>
          <c:spPr>
            <a:solidFill>
              <a:schemeClr val="accent1"/>
            </a:solidFill>
            <a:ln>
              <a:noFill/>
            </a:ln>
            <a:effectLst/>
          </c:spPr>
          <c:invertIfNegative val="0"/>
          <c:dLbls>
            <c:spPr>
              <a:solidFill>
                <a:schemeClr val="accent2">
                  <a:lumMod val="20000"/>
                  <a:lumOff val="80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 September  21'!$C$14:$I$14</c:f>
              <c:strCache>
                <c:ptCount val="7"/>
                <c:pt idx="0">
                  <c:v>FY 18</c:v>
                </c:pt>
                <c:pt idx="1">
                  <c:v>FY 19</c:v>
                </c:pt>
                <c:pt idx="2">
                  <c:v> FY 20 </c:v>
                </c:pt>
                <c:pt idx="3">
                  <c:v> FY 21 </c:v>
                </c:pt>
                <c:pt idx="4">
                  <c:v>H1/Q2 21</c:v>
                </c:pt>
                <c:pt idx="5">
                  <c:v>Q1 22</c:v>
                </c:pt>
                <c:pt idx="6">
                  <c:v>H1 /Q2 22</c:v>
                </c:pt>
              </c:strCache>
            </c:strRef>
          </c:cat>
          <c:val>
            <c:numRef>
              <c:f>'Ratios September  21'!$C$15:$I$15</c:f>
              <c:numCache>
                <c:formatCode>_(* #,##0_);_(* \(#,##0\);_(* "-"??_);_(@_)</c:formatCode>
                <c:ptCount val="7"/>
                <c:pt idx="0">
                  <c:v>154534.66100000002</c:v>
                </c:pt>
                <c:pt idx="1">
                  <c:v>200937.329</c:v>
                </c:pt>
                <c:pt idx="2">
                  <c:v>266136.99199999997</c:v>
                </c:pt>
                <c:pt idx="3">
                  <c:v>360078.93699999998</c:v>
                </c:pt>
                <c:pt idx="4">
                  <c:v>281697.09899999999</c:v>
                </c:pt>
                <c:pt idx="5">
                  <c:v>366155.217</c:v>
                </c:pt>
                <c:pt idx="6">
                  <c:v>382171.81199999998</c:v>
                </c:pt>
              </c:numCache>
            </c:numRef>
          </c:val>
          <c:extLst>
            <c:ext xmlns:c16="http://schemas.microsoft.com/office/drawing/2014/chart" uri="{C3380CC4-5D6E-409C-BE32-E72D297353CC}">
              <c16:uniqueId val="{00000000-CB7B-A54A-8FB8-2428E4202103}"/>
            </c:ext>
          </c:extLst>
        </c:ser>
        <c:dLbls>
          <c:showLegendKey val="0"/>
          <c:showVal val="0"/>
          <c:showCatName val="0"/>
          <c:showSerName val="0"/>
          <c:showPercent val="0"/>
          <c:showBubbleSize val="0"/>
        </c:dLbls>
        <c:gapWidth val="219"/>
        <c:overlap val="-27"/>
        <c:axId val="885179423"/>
        <c:axId val="885037887"/>
      </c:barChart>
      <c:catAx>
        <c:axId val="885179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crossAx val="885037887"/>
        <c:crosses val="autoZero"/>
        <c:auto val="1"/>
        <c:lblAlgn val="ctr"/>
        <c:lblOffset val="100"/>
        <c:noMultiLvlLbl val="0"/>
      </c:catAx>
      <c:valAx>
        <c:axId val="885037887"/>
        <c:scaling>
          <c:orientation val="minMax"/>
        </c:scaling>
        <c:delete val="1"/>
        <c:axPos val="l"/>
        <c:numFmt formatCode="_(* #,##0_);_(* \(#,##0\);_(* &quot;-&quot;??_);_(@_)" sourceLinked="1"/>
        <c:majorTickMark val="none"/>
        <c:minorTickMark val="none"/>
        <c:tickLblPos val="nextTo"/>
        <c:crossAx val="88517942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mbria" panose="020405030504060302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'Ratios September  21'!$B$227</c:f>
              <c:strCache>
                <c:ptCount val="1"/>
                <c:pt idx="0">
                  <c:v>Disbursement</c:v>
                </c:pt>
              </c:strCache>
            </c:strRef>
          </c:tx>
          <c:spPr>
            <a:solidFill>
              <a:schemeClr val="accent1"/>
            </a:solidFill>
            <a:ln>
              <a:noFill/>
            </a:ln>
            <a:effectLst/>
          </c:spPr>
          <c:invertIfNegative val="0"/>
          <c:dLbls>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 September  21'!$C$226:$I$226</c:f>
              <c:strCache>
                <c:ptCount val="7"/>
                <c:pt idx="0">
                  <c:v>FY 18</c:v>
                </c:pt>
                <c:pt idx="1">
                  <c:v>FY 19</c:v>
                </c:pt>
                <c:pt idx="2">
                  <c:v> FY 20 </c:v>
                </c:pt>
                <c:pt idx="3">
                  <c:v> FY 21 </c:v>
                </c:pt>
                <c:pt idx="4">
                  <c:v>Q2 21</c:v>
                </c:pt>
                <c:pt idx="5">
                  <c:v>Q1 22</c:v>
                </c:pt>
                <c:pt idx="6">
                  <c:v>Q2 22</c:v>
                </c:pt>
              </c:strCache>
            </c:strRef>
          </c:cat>
          <c:val>
            <c:numRef>
              <c:f>'Ratios September  21'!$C$227:$I$227</c:f>
              <c:numCache>
                <c:formatCode>_(* #,##0_);_(* \(#,##0\);_(* "-"??_);_(@_)</c:formatCode>
                <c:ptCount val="7"/>
                <c:pt idx="0">
                  <c:v>36722.25</c:v>
                </c:pt>
                <c:pt idx="1">
                  <c:v>52531.839999999997</c:v>
                </c:pt>
                <c:pt idx="2">
                  <c:v>71392.069000000003</c:v>
                </c:pt>
                <c:pt idx="3">
                  <c:v>104369</c:v>
                </c:pt>
                <c:pt idx="4">
                  <c:v>9865.11</c:v>
                </c:pt>
                <c:pt idx="5">
                  <c:v>8555.65</c:v>
                </c:pt>
                <c:pt idx="6">
                  <c:v>18256.39</c:v>
                </c:pt>
              </c:numCache>
            </c:numRef>
          </c:val>
          <c:extLst>
            <c:ext xmlns:c16="http://schemas.microsoft.com/office/drawing/2014/chart" uri="{C3380CC4-5D6E-409C-BE32-E72D297353CC}">
              <c16:uniqueId val="{00000000-1822-334C-9076-07DA06399629}"/>
            </c:ext>
          </c:extLst>
        </c:ser>
        <c:dLbls>
          <c:showLegendKey val="0"/>
          <c:showVal val="0"/>
          <c:showCatName val="0"/>
          <c:showSerName val="0"/>
          <c:showPercent val="0"/>
          <c:showBubbleSize val="0"/>
        </c:dLbls>
        <c:gapWidth val="219"/>
        <c:overlap val="-27"/>
        <c:axId val="887802559"/>
        <c:axId val="838911615"/>
      </c:barChart>
      <c:catAx>
        <c:axId val="887802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crossAx val="838911615"/>
        <c:crosses val="autoZero"/>
        <c:auto val="1"/>
        <c:lblAlgn val="ctr"/>
        <c:lblOffset val="100"/>
        <c:noMultiLvlLbl val="0"/>
      </c:catAx>
      <c:valAx>
        <c:axId val="838911615"/>
        <c:scaling>
          <c:orientation val="minMax"/>
        </c:scaling>
        <c:delete val="1"/>
        <c:axPos val="l"/>
        <c:numFmt formatCode="_(* #,##0_);_(* \(#,##0\);_(* &quot;-&quot;??_);_(@_)" sourceLinked="1"/>
        <c:majorTickMark val="none"/>
        <c:minorTickMark val="none"/>
        <c:tickLblPos val="nextTo"/>
        <c:crossAx val="887802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mbria" panose="020405030504060302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47074511676114E-2"/>
          <c:y val="9.1142280166793321E-2"/>
          <c:w val="0.94210585097664779"/>
          <c:h val="0.61679864082405078"/>
        </c:manualLayout>
      </c:layout>
      <c:barChart>
        <c:barDir val="col"/>
        <c:grouping val="clustered"/>
        <c:varyColors val="0"/>
        <c:ser>
          <c:idx val="0"/>
          <c:order val="0"/>
          <c:tx>
            <c:strRef>
              <c:f>Sheet1!$B$1</c:f>
              <c:strCache>
                <c:ptCount val="1"/>
                <c:pt idx="0">
                  <c:v>Rolling Stock</c:v>
                </c:pt>
              </c:strCache>
            </c:strRef>
          </c:tx>
          <c:spPr>
            <a:solidFill>
              <a:schemeClr val="accent1"/>
            </a:solidFill>
            <a:ln>
              <a:noFill/>
            </a:ln>
            <a:effectLst/>
          </c:spPr>
          <c:invertIfNegative val="0"/>
          <c:dLbls>
            <c:spPr>
              <a:solidFill>
                <a:schemeClr val="accent2">
                  <a:lumMod val="20000"/>
                  <a:lumOff val="80000"/>
                </a:schemeClr>
              </a:solidFill>
              <a:ln>
                <a:noFill/>
              </a:ln>
              <a:effectLst/>
            </c:spPr>
            <c:txPr>
              <a:bodyPr rot="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FY19</c:v>
                </c:pt>
                <c:pt idx="1">
                  <c:v>FY20</c:v>
                </c:pt>
                <c:pt idx="2">
                  <c:v>FY21</c:v>
                </c:pt>
              </c:strCache>
            </c:strRef>
          </c:cat>
          <c:val>
            <c:numRef>
              <c:f>Sheet1!$B$2:$B$4</c:f>
              <c:numCache>
                <c:formatCode>0.00%</c:formatCode>
                <c:ptCount val="3"/>
                <c:pt idx="0">
                  <c:v>4.0000000000000001E-3</c:v>
                </c:pt>
                <c:pt idx="1">
                  <c:v>4.0000000000000001E-3</c:v>
                </c:pt>
                <c:pt idx="2">
                  <c:v>4.0000000000000001E-3</c:v>
                </c:pt>
              </c:numCache>
            </c:numRef>
          </c:val>
          <c:extLst>
            <c:ext xmlns:c16="http://schemas.microsoft.com/office/drawing/2014/chart" uri="{C3380CC4-5D6E-409C-BE32-E72D297353CC}">
              <c16:uniqueId val="{00000000-134D-4624-B7C9-D872E5E17B2C}"/>
            </c:ext>
          </c:extLst>
        </c:ser>
        <c:ser>
          <c:idx val="1"/>
          <c:order val="1"/>
          <c:tx>
            <c:strRef>
              <c:f>Sheet1!$C$1</c:f>
              <c:strCache>
                <c:ptCount val="1"/>
                <c:pt idx="0">
                  <c:v>Project Assets</c:v>
                </c:pt>
              </c:strCache>
            </c:strRef>
          </c:tx>
          <c:spPr>
            <a:solidFill>
              <a:schemeClr val="accent2"/>
            </a:solidFill>
            <a:ln>
              <a:noFill/>
            </a:ln>
            <a:effectLst/>
          </c:spPr>
          <c:invertIfNegative val="0"/>
          <c:dLbls>
            <c:spPr>
              <a:solidFill>
                <a:schemeClr val="accent2">
                  <a:lumMod val="20000"/>
                  <a:lumOff val="80000"/>
                </a:schemeClr>
              </a:solidFill>
              <a:ln>
                <a:noFill/>
              </a:ln>
              <a:effectLst/>
            </c:spPr>
            <c:txPr>
              <a:bodyPr rot="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FY19</c:v>
                </c:pt>
                <c:pt idx="1">
                  <c:v>FY20</c:v>
                </c:pt>
                <c:pt idx="2">
                  <c:v>FY21</c:v>
                </c:pt>
              </c:strCache>
            </c:strRef>
          </c:cat>
          <c:val>
            <c:numRef>
              <c:f>Sheet1!$C$2:$C$4</c:f>
              <c:numCache>
                <c:formatCode>0.00%</c:formatCode>
                <c:ptCount val="3"/>
                <c:pt idx="0">
                  <c:v>3.5000000000000001E-3</c:v>
                </c:pt>
                <c:pt idx="1">
                  <c:v>3.5000000000000001E-3</c:v>
                </c:pt>
                <c:pt idx="2">
                  <c:v>3.5000000000000001E-3</c:v>
                </c:pt>
              </c:numCache>
            </c:numRef>
          </c:val>
          <c:extLst>
            <c:ext xmlns:c16="http://schemas.microsoft.com/office/drawing/2014/chart" uri="{C3380CC4-5D6E-409C-BE32-E72D297353CC}">
              <c16:uniqueId val="{00000001-134D-4624-B7C9-D872E5E17B2C}"/>
            </c:ext>
          </c:extLst>
        </c:ser>
        <c:dLbls>
          <c:showLegendKey val="0"/>
          <c:showVal val="0"/>
          <c:showCatName val="0"/>
          <c:showSerName val="0"/>
          <c:showPercent val="0"/>
          <c:showBubbleSize val="0"/>
        </c:dLbls>
        <c:gapWidth val="219"/>
        <c:axId val="172338720"/>
        <c:axId val="172334144"/>
      </c:barChart>
      <c:catAx>
        <c:axId val="17233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172334144"/>
        <c:crosses val="autoZero"/>
        <c:auto val="1"/>
        <c:lblAlgn val="ctr"/>
        <c:lblOffset val="100"/>
        <c:noMultiLvlLbl val="0"/>
      </c:catAx>
      <c:valAx>
        <c:axId val="172334144"/>
        <c:scaling>
          <c:orientation val="minMax"/>
        </c:scaling>
        <c:delete val="1"/>
        <c:axPos val="l"/>
        <c:numFmt formatCode="0.00%" sourceLinked="1"/>
        <c:majorTickMark val="none"/>
        <c:minorTickMark val="none"/>
        <c:tickLblPos val="nextTo"/>
        <c:crossAx val="172338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Cambria" panose="020405030504060302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B5-5946-AF7E-7B3DCD2F1D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B5-5946-AF7E-7B3DCD2F1D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B5-5946-AF7E-7B3DCD2F1D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B5-5946-AF7E-7B3DCD2F1D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7B5-5946-AF7E-7B3DCD2F1D75}"/>
              </c:ext>
            </c:extLst>
          </c:dPt>
          <c:dLbls>
            <c:spPr>
              <a:solidFill>
                <a:srgbClr val="9F2936">
                  <a:lumMod val="20000"/>
                  <a:lumOff val="80000"/>
                </a:srgb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'Ratios September  21'!$B$180:$B$184</c:f>
              <c:strCache>
                <c:ptCount val="5"/>
                <c:pt idx="0">
                  <c:v>Rupee Term Loans</c:v>
                </c:pt>
                <c:pt idx="1">
                  <c:v>ECB</c:v>
                </c:pt>
                <c:pt idx="2">
                  <c:v>NSSF</c:v>
                </c:pt>
                <c:pt idx="3">
                  <c:v>STL</c:v>
                </c:pt>
                <c:pt idx="4">
                  <c:v> Domestic Bonds (incl. 54EC) </c:v>
                </c:pt>
              </c:strCache>
            </c:strRef>
          </c:cat>
          <c:val>
            <c:numRef>
              <c:f>'Ratios September  21'!$F$180:$F$184</c:f>
              <c:numCache>
                <c:formatCode>0.0%</c:formatCode>
                <c:ptCount val="5"/>
                <c:pt idx="0">
                  <c:v>0.26768716854473312</c:v>
                </c:pt>
                <c:pt idx="1">
                  <c:v>0.16049840660050818</c:v>
                </c:pt>
                <c:pt idx="2">
                  <c:v>5.0926577651393468E-2</c:v>
                </c:pt>
                <c:pt idx="3">
                  <c:v>2.826279555144762E-2</c:v>
                </c:pt>
                <c:pt idx="4">
                  <c:v>0.49262505165191761</c:v>
                </c:pt>
              </c:numCache>
            </c:numRef>
          </c:val>
          <c:extLst>
            <c:ext xmlns:c16="http://schemas.microsoft.com/office/drawing/2014/chart" uri="{C3380CC4-5D6E-409C-BE32-E72D297353CC}">
              <c16:uniqueId val="{0000000A-C7B5-5946-AF7E-7B3DCD2F1D7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38-8B43-A3A7-40A2D90AAB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D38-8B43-A3A7-40A2D90AAB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D38-8B43-A3A7-40A2D90AAB2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D38-8B43-A3A7-40A2D90AAB2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D38-8B43-A3A7-40A2D90AAB20}"/>
              </c:ext>
            </c:extLst>
          </c:dPt>
          <c:dLbls>
            <c:spPr>
              <a:solidFill>
                <a:srgbClr val="9F2936">
                  <a:lumMod val="20000"/>
                  <a:lumOff val="80000"/>
                </a:srgb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'Ratios September  21'!$B$180:$B$184</c:f>
              <c:strCache>
                <c:ptCount val="5"/>
                <c:pt idx="0">
                  <c:v>Rupee Term Loans</c:v>
                </c:pt>
                <c:pt idx="1">
                  <c:v>ECB</c:v>
                </c:pt>
                <c:pt idx="2">
                  <c:v>NSSF</c:v>
                </c:pt>
                <c:pt idx="3">
                  <c:v>STL</c:v>
                </c:pt>
                <c:pt idx="4">
                  <c:v> Domestic Bonds (incl. 54EC) </c:v>
                </c:pt>
              </c:strCache>
            </c:strRef>
          </c:cat>
          <c:val>
            <c:numRef>
              <c:f>'Ratios September  21'!$E$180:$E$184</c:f>
              <c:numCache>
                <c:formatCode>0.0%</c:formatCode>
                <c:ptCount val="5"/>
                <c:pt idx="0">
                  <c:v>0.22504719221324193</c:v>
                </c:pt>
                <c:pt idx="1">
                  <c:v>0.10167566683312705</c:v>
                </c:pt>
                <c:pt idx="2">
                  <c:v>7.1153132136074687E-2</c:v>
                </c:pt>
                <c:pt idx="3">
                  <c:v>1.675554614472936E-2</c:v>
                </c:pt>
                <c:pt idx="4">
                  <c:v>0.58536846267282705</c:v>
                </c:pt>
              </c:numCache>
            </c:numRef>
          </c:val>
          <c:extLst>
            <c:ext xmlns:c16="http://schemas.microsoft.com/office/drawing/2014/chart" uri="{C3380CC4-5D6E-409C-BE32-E72D297353CC}">
              <c16:uniqueId val="{0000000A-0D38-8B43-A3A7-40A2D90AAB2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'Ratios September  21'!$B$50</c:f>
              <c:strCache>
                <c:ptCount val="1"/>
                <c:pt idx="0">
                  <c:v>Net Interest Income</c:v>
                </c:pt>
              </c:strCache>
            </c:strRef>
          </c:tx>
          <c:spPr>
            <a:solidFill>
              <a:schemeClr val="accent1"/>
            </a:solidFill>
            <a:ln>
              <a:noFill/>
            </a:ln>
            <a:effectLst/>
          </c:spPr>
          <c:invertIfNegative val="0"/>
          <c:dLbls>
            <c:spPr>
              <a:solidFill>
                <a:schemeClr val="accent2">
                  <a:lumMod val="20000"/>
                  <a:lumOff val="80000"/>
                </a:schemeClr>
              </a:solidFill>
              <a:ln>
                <a:noFill/>
              </a:ln>
              <a:effectLst/>
            </c:spPr>
            <c:txPr>
              <a:bodyPr rot="-5400000" spcFirstLastPara="1" vertOverflow="ellipsis" wrap="square" anchor="ctr" anchorCtr="1"/>
              <a:lstStyle/>
              <a:p>
                <a:pPr>
                  <a:defRPr sz="105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'Ratios September  21'!$C$49:$I$49</c:f>
              <c:strCache>
                <c:ptCount val="7"/>
                <c:pt idx="0">
                  <c:v>FY 18</c:v>
                </c:pt>
                <c:pt idx="1">
                  <c:v>FY 19</c:v>
                </c:pt>
                <c:pt idx="2">
                  <c:v> FY 20 </c:v>
                </c:pt>
                <c:pt idx="3">
                  <c:v> FY 21 </c:v>
                </c:pt>
                <c:pt idx="4">
                  <c:v>H1 21</c:v>
                </c:pt>
                <c:pt idx="5">
                  <c:v>Q1 22</c:v>
                </c:pt>
                <c:pt idx="6">
                  <c:v>H1 22</c:v>
                </c:pt>
              </c:strCache>
            </c:strRef>
          </c:cat>
          <c:val>
            <c:numRef>
              <c:f>'Ratios September  21'!$C$50:$I$50</c:f>
              <c:numCache>
                <c:formatCode>_(* #,##0_);_(* \(#,##0\);_(* "-"??_);_(@_)</c:formatCode>
                <c:ptCount val="7"/>
                <c:pt idx="0">
                  <c:v>2553.795000000001</c:v>
                </c:pt>
                <c:pt idx="1">
                  <c:v>2781.5840000000007</c:v>
                </c:pt>
                <c:pt idx="2">
                  <c:v>3224.530999999999</c:v>
                </c:pt>
                <c:pt idx="3">
                  <c:v>4533.3959999999988</c:v>
                </c:pt>
                <c:pt idx="4">
                  <c:v>1942.1400000000003</c:v>
                </c:pt>
                <c:pt idx="5">
                  <c:v>1508.0710000000004</c:v>
                </c:pt>
                <c:pt idx="6">
                  <c:v>3040.9610000000002</c:v>
                </c:pt>
              </c:numCache>
            </c:numRef>
          </c:val>
          <c:extLst>
            <c:ext xmlns:c16="http://schemas.microsoft.com/office/drawing/2014/chart" uri="{C3380CC4-5D6E-409C-BE32-E72D297353CC}">
              <c16:uniqueId val="{00000000-23AD-FE46-99FA-DDCECAEF2293}"/>
            </c:ext>
          </c:extLst>
        </c:ser>
        <c:ser>
          <c:idx val="1"/>
          <c:order val="1"/>
          <c:tx>
            <c:strRef>
              <c:f>'Ratios September  21'!$B$51</c:f>
              <c:strCache>
                <c:ptCount val="1"/>
                <c:pt idx="0">
                  <c:v> PAT </c:v>
                </c:pt>
              </c:strCache>
            </c:strRef>
          </c:tx>
          <c:spPr>
            <a:solidFill>
              <a:schemeClr val="accent2"/>
            </a:solidFill>
            <a:ln>
              <a:noFill/>
            </a:ln>
            <a:effectLst/>
          </c:spPr>
          <c:invertIfNegative val="0"/>
          <c:dLbls>
            <c:spPr>
              <a:solidFill>
                <a:schemeClr val="accent2">
                  <a:lumMod val="20000"/>
                  <a:lumOff val="80000"/>
                </a:schemeClr>
              </a:solidFill>
              <a:ln>
                <a:noFill/>
              </a:ln>
              <a:effectLst/>
            </c:spPr>
            <c:txPr>
              <a:bodyPr rot="-5400000" spcFirstLastPara="1" vertOverflow="ellipsis"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'Ratios September  21'!$C$49:$I$49</c:f>
              <c:strCache>
                <c:ptCount val="7"/>
                <c:pt idx="0">
                  <c:v>FY 18</c:v>
                </c:pt>
                <c:pt idx="1">
                  <c:v>FY 19</c:v>
                </c:pt>
                <c:pt idx="2">
                  <c:v> FY 20 </c:v>
                </c:pt>
                <c:pt idx="3">
                  <c:v> FY 21 </c:v>
                </c:pt>
                <c:pt idx="4">
                  <c:v>H1 21</c:v>
                </c:pt>
                <c:pt idx="5">
                  <c:v>Q1 22</c:v>
                </c:pt>
                <c:pt idx="6">
                  <c:v>H1 22</c:v>
                </c:pt>
              </c:strCache>
            </c:strRef>
          </c:cat>
          <c:val>
            <c:numRef>
              <c:f>'Ratios September  21'!$C$51:$I$51</c:f>
              <c:numCache>
                <c:formatCode>_(* #,##0_);_(* \(#,##0\);_(* "-"??_);_(@_)</c:formatCode>
                <c:ptCount val="7"/>
                <c:pt idx="0">
                  <c:v>2001.46</c:v>
                </c:pt>
                <c:pt idx="1">
                  <c:v>2139.9328</c:v>
                </c:pt>
                <c:pt idx="2">
                  <c:v>3192.096</c:v>
                </c:pt>
                <c:pt idx="3">
                  <c:v>4416.1080000000002</c:v>
                </c:pt>
                <c:pt idx="4">
                  <c:v>1886.8409999999999</c:v>
                </c:pt>
                <c:pt idx="5">
                  <c:v>1501.951</c:v>
                </c:pt>
                <c:pt idx="6">
                  <c:v>3003.4319999999998</c:v>
                </c:pt>
              </c:numCache>
            </c:numRef>
          </c:val>
          <c:extLst>
            <c:ext xmlns:c16="http://schemas.microsoft.com/office/drawing/2014/chart" uri="{C3380CC4-5D6E-409C-BE32-E72D297353CC}">
              <c16:uniqueId val="{00000001-23AD-FE46-99FA-DDCECAEF2293}"/>
            </c:ext>
          </c:extLst>
        </c:ser>
        <c:dLbls>
          <c:dLblPos val="outEnd"/>
          <c:showLegendKey val="0"/>
          <c:showVal val="1"/>
          <c:showCatName val="0"/>
          <c:showSerName val="0"/>
          <c:showPercent val="0"/>
          <c:showBubbleSize val="0"/>
        </c:dLbls>
        <c:gapWidth val="199"/>
        <c:axId val="1063858352"/>
        <c:axId val="1063881760"/>
      </c:barChart>
      <c:catAx>
        <c:axId val="106385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Cambria" panose="02040503050406030204" pitchFamily="18" charset="0"/>
                <a:ea typeface="+mn-ea"/>
                <a:cs typeface="+mn-cs"/>
              </a:defRPr>
            </a:pPr>
            <a:endParaRPr lang="en-US"/>
          </a:p>
        </c:txPr>
        <c:crossAx val="1063881760"/>
        <c:crosses val="autoZero"/>
        <c:auto val="1"/>
        <c:lblAlgn val="ctr"/>
        <c:lblOffset val="100"/>
        <c:noMultiLvlLbl val="0"/>
      </c:catAx>
      <c:valAx>
        <c:axId val="1063881760"/>
        <c:scaling>
          <c:orientation val="minMax"/>
        </c:scaling>
        <c:delete val="1"/>
        <c:axPos val="l"/>
        <c:numFmt formatCode="_(* #,##0_);_(* \(#,##0\);_(* &quot;-&quot;??_);_(@_)" sourceLinked="1"/>
        <c:majorTickMark val="none"/>
        <c:minorTickMark val="none"/>
        <c:tickLblPos val="nextTo"/>
        <c:crossAx val="1063858352"/>
        <c:crosses val="autoZero"/>
        <c:crossBetween val="between"/>
      </c:valAx>
      <c:spPr>
        <a:noFill/>
        <a:ln w="25400">
          <a:noFill/>
        </a:ln>
        <a:effectLst/>
      </c:spPr>
    </c:plotArea>
    <c:legend>
      <c:legendPos val="t"/>
      <c:layout>
        <c:manualLayout>
          <c:xMode val="edge"/>
          <c:yMode val="edge"/>
          <c:x val="0.66881843704278765"/>
          <c:y val="4.382309960438438E-2"/>
          <c:w val="0.24562887757315371"/>
          <c:h val="9.64254843401431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119" cy="46482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98103" y="0"/>
            <a:ext cx="2982119" cy="464820"/>
          </a:xfrm>
          <a:prstGeom prst="rect">
            <a:avLst/>
          </a:prstGeom>
        </p:spPr>
        <p:txBody>
          <a:bodyPr vert="horz" lIns="91440" tIns="45720" rIns="91440" bIns="45720" rtlCol="0"/>
          <a:lstStyle>
            <a:lvl1pPr algn="r">
              <a:defRPr sz="1200">
                <a:latin typeface="Calibri" pitchFamily="34" charset="0"/>
              </a:defRPr>
            </a:lvl1pPr>
          </a:lstStyle>
          <a:p>
            <a:fld id="{753F41F1-1332-4503-AAC1-BE0E619C4671}" type="datetimeFigureOut">
              <a:rPr lang="en-US" smtClean="0"/>
              <a:pPr/>
              <a:t>9/1/2022</a:t>
            </a:fld>
            <a:endParaRPr lang="en-US" dirty="0"/>
          </a:p>
        </p:txBody>
      </p:sp>
      <p:sp>
        <p:nvSpPr>
          <p:cNvPr id="4" name="Slide Image Placeholder 3"/>
          <p:cNvSpPr>
            <a:spLocks noGrp="1" noRot="1" noChangeAspect="1"/>
          </p:cNvSpPr>
          <p:nvPr>
            <p:ph type="sldImg" idx="2"/>
          </p:nvPr>
        </p:nvSpPr>
        <p:spPr>
          <a:xfrm>
            <a:off x="923925" y="696913"/>
            <a:ext cx="5033963"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182" y="4415792"/>
            <a:ext cx="5505450" cy="41833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829967"/>
            <a:ext cx="2982119" cy="464820"/>
          </a:xfrm>
          <a:prstGeom prst="rect">
            <a:avLst/>
          </a:prstGeom>
        </p:spPr>
        <p:txBody>
          <a:bodyPr vert="horz" lIns="91440" tIns="45720" rIns="91440" bIns="45720" rtlCol="0" anchor="b"/>
          <a:lstStyle>
            <a:lvl1pPr algn="l">
              <a:defRPr sz="1200">
                <a:latin typeface="Calibri" pitchFamily="34" charset="0"/>
              </a:defRPr>
            </a:lvl1pPr>
          </a:lstStyle>
          <a:p>
            <a:endParaRPr lang="en-US" dirty="0"/>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1440" tIns="45720" rIns="91440" bIns="45720" rtlCol="0" anchor="b"/>
          <a:lstStyle>
            <a:lvl1pPr algn="r">
              <a:defRPr sz="1200">
                <a:latin typeface="Calibri" pitchFamily="34" charset="0"/>
              </a:defRPr>
            </a:lvl1pPr>
          </a:lstStyle>
          <a:p>
            <a:fld id="{43A9BB01-ABEC-4C84-98B0-87A9FACD1E1C}" type="slidenum">
              <a:rPr lang="en-US" smtClean="0"/>
              <a:pPr/>
              <a:t>‹#›</a:t>
            </a:fld>
            <a:endParaRPr lang="en-US" dirty="0"/>
          </a:p>
        </p:txBody>
      </p:sp>
    </p:spTree>
    <p:extLst>
      <p:ext uri="{BB962C8B-B14F-4D97-AF65-F5344CB8AC3E}">
        <p14:creationId xmlns:p14="http://schemas.microsoft.com/office/powerpoint/2010/main" val="1467742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itchFamily="34" charset="0"/>
        <a:ea typeface="+mn-ea"/>
        <a:cs typeface="+mn-cs"/>
      </a:defRPr>
    </a:lvl1pPr>
    <a:lvl2pPr marL="457200" algn="l" defTabSz="914400" rtl="0" eaLnBrk="1" latinLnBrk="0" hangingPunct="1">
      <a:defRPr sz="1200" kern="1200">
        <a:solidFill>
          <a:schemeClr val="tx1"/>
        </a:solidFill>
        <a:latin typeface="Calibri" pitchFamily="34" charset="0"/>
        <a:ea typeface="+mn-ea"/>
        <a:cs typeface="+mn-cs"/>
      </a:defRPr>
    </a:lvl2pPr>
    <a:lvl3pPr marL="914400" algn="l" defTabSz="914400" rtl="0" eaLnBrk="1" latinLnBrk="0" hangingPunct="1">
      <a:defRPr sz="1200" kern="1200">
        <a:solidFill>
          <a:schemeClr val="tx1"/>
        </a:solidFill>
        <a:latin typeface="Calibri" pitchFamily="34" charset="0"/>
        <a:ea typeface="+mn-ea"/>
        <a:cs typeface="+mn-cs"/>
      </a:defRPr>
    </a:lvl3pPr>
    <a:lvl4pPr marL="1371600" algn="l" defTabSz="914400" rtl="0" eaLnBrk="1" latinLnBrk="0" hangingPunct="1">
      <a:defRPr sz="1200" kern="1200">
        <a:solidFill>
          <a:schemeClr val="tx1"/>
        </a:solidFill>
        <a:latin typeface="Calibri" pitchFamily="34" charset="0"/>
        <a:ea typeface="+mn-ea"/>
        <a:cs typeface="+mn-cs"/>
      </a:defRPr>
    </a:lvl4pPr>
    <a:lvl5pPr marL="1828800" algn="l" defTabSz="914400" rtl="0" eaLnBrk="1" latinLnBrk="0" hangingPunct="1">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3A9BB01-ABEC-4C84-98B0-87A9FACD1E1C}" type="slidenum">
              <a:rPr lang="en-US" smtClean="0"/>
              <a:pPr/>
              <a:t>2</a:t>
            </a:fld>
            <a:endParaRPr lang="en-US" dirty="0"/>
          </a:p>
        </p:txBody>
      </p:sp>
    </p:spTree>
    <p:extLst>
      <p:ext uri="{BB962C8B-B14F-4D97-AF65-F5344CB8AC3E}">
        <p14:creationId xmlns:p14="http://schemas.microsoft.com/office/powerpoint/2010/main" val="11616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3A9BB01-ABEC-4C84-98B0-87A9FACD1E1C}" type="slidenum">
              <a:rPr lang="en-US" smtClean="0"/>
              <a:pPr/>
              <a:t>3</a:t>
            </a:fld>
            <a:endParaRPr lang="en-US" dirty="0"/>
          </a:p>
        </p:txBody>
      </p:sp>
    </p:spTree>
    <p:extLst>
      <p:ext uri="{BB962C8B-B14F-4D97-AF65-F5344CB8AC3E}">
        <p14:creationId xmlns:p14="http://schemas.microsoft.com/office/powerpoint/2010/main" val="18309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3A9BB01-ABEC-4C84-98B0-87A9FACD1E1C}" type="slidenum">
              <a:rPr lang="en-US" smtClean="0"/>
              <a:pPr/>
              <a:t>4</a:t>
            </a:fld>
            <a:endParaRPr lang="en-US" dirty="0"/>
          </a:p>
        </p:txBody>
      </p:sp>
    </p:spTree>
    <p:extLst>
      <p:ext uri="{BB962C8B-B14F-4D97-AF65-F5344CB8AC3E}">
        <p14:creationId xmlns:p14="http://schemas.microsoft.com/office/powerpoint/2010/main" val="133326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3A9BB01-ABEC-4C84-98B0-87A9FACD1E1C}" type="slidenum">
              <a:rPr lang="en-US" smtClean="0"/>
              <a:pPr/>
              <a:t>5</a:t>
            </a:fld>
            <a:endParaRPr lang="en-US" dirty="0"/>
          </a:p>
        </p:txBody>
      </p:sp>
    </p:spTree>
    <p:extLst>
      <p:ext uri="{BB962C8B-B14F-4D97-AF65-F5344CB8AC3E}">
        <p14:creationId xmlns:p14="http://schemas.microsoft.com/office/powerpoint/2010/main" val="24765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3A9BB01-ABEC-4C84-98B0-87A9FACD1E1C}" type="slidenum">
              <a:rPr lang="en-US" smtClean="0"/>
              <a:pPr/>
              <a:t>7</a:t>
            </a:fld>
            <a:endParaRPr lang="en-US" dirty="0"/>
          </a:p>
        </p:txBody>
      </p:sp>
    </p:spTree>
    <p:extLst>
      <p:ext uri="{BB962C8B-B14F-4D97-AF65-F5344CB8AC3E}">
        <p14:creationId xmlns:p14="http://schemas.microsoft.com/office/powerpoint/2010/main" val="417480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3A9BB01-ABEC-4C84-98B0-87A9FACD1E1C}" type="slidenum">
              <a:rPr lang="en-US" smtClean="0"/>
              <a:pPr/>
              <a:t>10</a:t>
            </a:fld>
            <a:endParaRPr lang="en-US" dirty="0"/>
          </a:p>
        </p:txBody>
      </p:sp>
    </p:spTree>
    <p:extLst>
      <p:ext uri="{BB962C8B-B14F-4D97-AF65-F5344CB8AC3E}">
        <p14:creationId xmlns:p14="http://schemas.microsoft.com/office/powerpoint/2010/main" val="2421495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TextBox 25"/>
          <p:cNvSpPr txBox="1"/>
          <p:nvPr userDrawn="1"/>
        </p:nvSpPr>
        <p:spPr>
          <a:xfrm>
            <a:off x="243840" y="6564030"/>
            <a:ext cx="1651991" cy="184666"/>
          </a:xfrm>
          <a:prstGeom prst="rect">
            <a:avLst/>
          </a:prstGeom>
          <a:noFill/>
        </p:spPr>
        <p:txBody>
          <a:bodyPr wrap="none" lIns="0" tIns="0" rIns="0" bIns="0" rtlCol="0">
            <a:spAutoFit/>
          </a:bodyPr>
          <a:lstStyle/>
          <a:p>
            <a:r>
              <a:rPr lang="en-US" sz="1200" b="1" i="1" dirty="0">
                <a:solidFill>
                  <a:schemeClr val="bg1">
                    <a:lumMod val="75000"/>
                  </a:schemeClr>
                </a:solidFill>
                <a:latin typeface="Calibri" pitchFamily="34" charset="0"/>
              </a:rPr>
              <a:t>PRIVATE &amp;</a:t>
            </a:r>
            <a:r>
              <a:rPr lang="en-US" sz="1200" b="1" i="1" baseline="0" dirty="0">
                <a:solidFill>
                  <a:schemeClr val="bg1">
                    <a:lumMod val="75000"/>
                  </a:schemeClr>
                </a:solidFill>
                <a:latin typeface="Calibri" pitchFamily="34" charset="0"/>
              </a:rPr>
              <a:t> CONFIDENTIAL</a:t>
            </a:r>
            <a:endParaRPr lang="en-US" sz="1200" b="1" i="1" dirty="0">
              <a:solidFill>
                <a:schemeClr val="bg1">
                  <a:lumMod val="75000"/>
                </a:schemeClr>
              </a:solidFill>
              <a:latin typeface="Calibri" pitchFamily="34" charset="0"/>
            </a:endParaRPr>
          </a:p>
        </p:txBody>
      </p:sp>
      <p:sp>
        <p:nvSpPr>
          <p:cNvPr id="25" name="Rectangle 24"/>
          <p:cNvSpPr/>
          <p:nvPr userDrawn="1"/>
        </p:nvSpPr>
        <p:spPr>
          <a:xfrm>
            <a:off x="-6824" y="1"/>
            <a:ext cx="9921240" cy="110578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userDrawn="1"/>
        </p:nvPicPr>
        <p:blipFill rotWithShape="1">
          <a:blip r:embed="rId2"/>
          <a:srcRect l="4744" t="25420" r="12102" b="19117"/>
          <a:stretch/>
        </p:blipFill>
        <p:spPr>
          <a:xfrm>
            <a:off x="-7165" y="1137952"/>
            <a:ext cx="9921923" cy="3722513"/>
          </a:xfrm>
          <a:prstGeom prst="rect">
            <a:avLst/>
          </a:prstGeom>
        </p:spPr>
      </p:pic>
      <p:sp>
        <p:nvSpPr>
          <p:cNvPr id="31" name="Rectangle 30"/>
          <p:cNvSpPr/>
          <p:nvPr userDrawn="1"/>
        </p:nvSpPr>
        <p:spPr>
          <a:xfrm>
            <a:off x="2320" y="4866167"/>
            <a:ext cx="9921240" cy="64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320" y="1094660"/>
            <a:ext cx="9921240" cy="36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3840" y="1182285"/>
            <a:ext cx="4480560" cy="448056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1F63F883-2583-495E-8B7F-546D1F15AE32}" type="slidenum">
              <a:rPr lang="en-US" smtClean="0"/>
              <a:pPr/>
              <a:t>‹#›</a:t>
            </a:fld>
            <a:endParaRPr lang="en-US" dirty="0"/>
          </a:p>
        </p:txBody>
      </p:sp>
      <p:sp>
        <p:nvSpPr>
          <p:cNvPr id="8" name="Text Placeholder 2"/>
          <p:cNvSpPr>
            <a:spLocks noGrp="1"/>
          </p:cNvSpPr>
          <p:nvPr>
            <p:ph type="body" idx="15"/>
          </p:nvPr>
        </p:nvSpPr>
        <p:spPr>
          <a:xfrm>
            <a:off x="243840" y="856473"/>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0" name="Content Placeholder 2"/>
          <p:cNvSpPr>
            <a:spLocks noGrp="1"/>
          </p:cNvSpPr>
          <p:nvPr>
            <p:ph idx="18"/>
          </p:nvPr>
        </p:nvSpPr>
        <p:spPr>
          <a:xfrm>
            <a:off x="5181600" y="1182285"/>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9"/>
          </p:nvPr>
        </p:nvSpPr>
        <p:spPr>
          <a:xfrm>
            <a:off x="5181600" y="856473"/>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4" name="Content Placeholder 2"/>
          <p:cNvSpPr>
            <a:spLocks noGrp="1"/>
          </p:cNvSpPr>
          <p:nvPr>
            <p:ph idx="20"/>
          </p:nvPr>
        </p:nvSpPr>
        <p:spPr>
          <a:xfrm>
            <a:off x="5181600" y="3650614"/>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type="body" idx="21"/>
          </p:nvPr>
        </p:nvSpPr>
        <p:spPr>
          <a:xfrm>
            <a:off x="5181600" y="3324802"/>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8" name="Text Placeholder 2"/>
          <p:cNvSpPr>
            <a:spLocks noGrp="1"/>
          </p:cNvSpPr>
          <p:nvPr>
            <p:ph type="body" idx="22"/>
          </p:nvPr>
        </p:nvSpPr>
        <p:spPr>
          <a:xfrm>
            <a:off x="243840" y="5773444"/>
            <a:ext cx="9418320" cy="274320"/>
          </a:xfrm>
          <a:solidFill>
            <a:srgbClr val="FFCDCD"/>
          </a:solidFill>
        </p:spPr>
        <p:txBody>
          <a:bodyPr vert="horz" lIns="0" tIns="0" rIns="0" bIns="0" rtlCol="0" anchor="ctr">
            <a:noAutofit/>
          </a:bodyPr>
          <a:lstStyle>
            <a:lvl1pPr>
              <a:defRPr lang="en-US" b="1" i="1" dirty="0"/>
            </a:lvl1pPr>
          </a:lstStyle>
          <a:p>
            <a:pPr marL="0" lvl="0" indent="0" algn="ctr">
              <a:lnSpc>
                <a:spcPct val="100000"/>
              </a:lnSpc>
              <a:spcBef>
                <a:spcPts val="0"/>
              </a:spcBef>
              <a:buNone/>
            </a:pPr>
            <a:r>
              <a:rPr lang="en-US" dirty="0"/>
              <a:t>Edit Master text styles</a:t>
            </a:r>
          </a:p>
        </p:txBody>
      </p:sp>
      <p:sp>
        <p:nvSpPr>
          <p:cNvPr id="19" name="Content Placeholder 12"/>
          <p:cNvSpPr>
            <a:spLocks noGrp="1"/>
          </p:cNvSpPr>
          <p:nvPr>
            <p:ph sz="quarter" idx="14"/>
          </p:nvPr>
        </p:nvSpPr>
        <p:spPr>
          <a:xfrm>
            <a:off x="243840" y="6230644"/>
            <a:ext cx="7772400" cy="123111"/>
          </a:xfrm>
        </p:spPr>
        <p:txBody>
          <a:bodyPr wrap="square" anchor="t">
            <a:spAutoFit/>
          </a:bodyPr>
          <a:lstStyle>
            <a:lvl1pPr>
              <a:lnSpc>
                <a:spcPct val="100000"/>
              </a:lnSpc>
              <a:spcBef>
                <a:spcPts val="0"/>
              </a:spcBef>
              <a:buFontTx/>
              <a:buNone/>
              <a:defRPr sz="800" b="1" i="1">
                <a:latin typeface="Calibri" pitchFamily="34" charset="0"/>
              </a:defRPr>
            </a:lvl1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3840" y="1182285"/>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1F63F883-2583-495E-8B7F-546D1F15AE32}" type="slidenum">
              <a:rPr lang="en-US" smtClean="0"/>
              <a:pPr/>
              <a:t>‹#›</a:t>
            </a:fld>
            <a:endParaRPr lang="en-US" dirty="0"/>
          </a:p>
        </p:txBody>
      </p:sp>
      <p:sp>
        <p:nvSpPr>
          <p:cNvPr id="8" name="Text Placeholder 2"/>
          <p:cNvSpPr>
            <a:spLocks noGrp="1"/>
          </p:cNvSpPr>
          <p:nvPr>
            <p:ph type="body" idx="15"/>
          </p:nvPr>
        </p:nvSpPr>
        <p:spPr>
          <a:xfrm>
            <a:off x="243840" y="856473"/>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1" name="Content Placeholder 2"/>
          <p:cNvSpPr>
            <a:spLocks noGrp="1"/>
          </p:cNvSpPr>
          <p:nvPr>
            <p:ph idx="16"/>
          </p:nvPr>
        </p:nvSpPr>
        <p:spPr>
          <a:xfrm>
            <a:off x="243840" y="3650614"/>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7"/>
          </p:nvPr>
        </p:nvSpPr>
        <p:spPr>
          <a:xfrm>
            <a:off x="243840" y="3324802"/>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0" name="Content Placeholder 2"/>
          <p:cNvSpPr>
            <a:spLocks noGrp="1"/>
          </p:cNvSpPr>
          <p:nvPr>
            <p:ph idx="18"/>
          </p:nvPr>
        </p:nvSpPr>
        <p:spPr>
          <a:xfrm>
            <a:off x="5181600" y="1182285"/>
            <a:ext cx="4480560" cy="448056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9"/>
          </p:nvPr>
        </p:nvSpPr>
        <p:spPr>
          <a:xfrm>
            <a:off x="5181600" y="856473"/>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5" name="Text Placeholder 2"/>
          <p:cNvSpPr>
            <a:spLocks noGrp="1"/>
          </p:cNvSpPr>
          <p:nvPr>
            <p:ph type="body" idx="20"/>
          </p:nvPr>
        </p:nvSpPr>
        <p:spPr>
          <a:xfrm>
            <a:off x="243840" y="5773444"/>
            <a:ext cx="9418320" cy="274320"/>
          </a:xfrm>
          <a:solidFill>
            <a:srgbClr val="FFCDCD"/>
          </a:solidFill>
        </p:spPr>
        <p:txBody>
          <a:bodyPr vert="horz" lIns="0" tIns="0" rIns="0" bIns="0" rtlCol="0" anchor="ctr">
            <a:noAutofit/>
          </a:bodyPr>
          <a:lstStyle>
            <a:lvl1pPr>
              <a:defRPr lang="en-US" b="1" i="1" dirty="0"/>
            </a:lvl1pPr>
          </a:lstStyle>
          <a:p>
            <a:pPr marL="0" lvl="0" indent="0" algn="ctr">
              <a:lnSpc>
                <a:spcPct val="100000"/>
              </a:lnSpc>
              <a:spcBef>
                <a:spcPts val="0"/>
              </a:spcBef>
              <a:buNone/>
            </a:pPr>
            <a:r>
              <a:rPr lang="en-US" dirty="0"/>
              <a:t>Edit Master text styles</a:t>
            </a:r>
          </a:p>
        </p:txBody>
      </p:sp>
      <p:sp>
        <p:nvSpPr>
          <p:cNvPr id="17" name="Content Placeholder 12"/>
          <p:cNvSpPr>
            <a:spLocks noGrp="1"/>
          </p:cNvSpPr>
          <p:nvPr>
            <p:ph sz="quarter" idx="14"/>
          </p:nvPr>
        </p:nvSpPr>
        <p:spPr>
          <a:xfrm>
            <a:off x="243840" y="6230644"/>
            <a:ext cx="7772400" cy="123111"/>
          </a:xfrm>
        </p:spPr>
        <p:txBody>
          <a:bodyPr wrap="square" anchor="t">
            <a:spAutoFit/>
          </a:bodyPr>
          <a:lstStyle>
            <a:lvl1pPr>
              <a:lnSpc>
                <a:spcPct val="100000"/>
              </a:lnSpc>
              <a:spcBef>
                <a:spcPts val="0"/>
              </a:spcBef>
              <a:buFontTx/>
              <a:buNone/>
              <a:defRPr sz="800" b="1" i="1">
                <a:latin typeface="Calibri" pitchFamily="34" charset="0"/>
              </a:defRPr>
            </a:lvl1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 y="299299"/>
            <a:ext cx="9418320" cy="276999"/>
          </a:xfrm>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3840" y="1182285"/>
            <a:ext cx="292608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1F63F883-2583-495E-8B7F-546D1F15AE32}" type="slidenum">
              <a:rPr lang="en-US" smtClean="0"/>
              <a:pPr/>
              <a:t>‹#›</a:t>
            </a:fld>
            <a:endParaRPr lang="en-US" dirty="0"/>
          </a:p>
        </p:txBody>
      </p:sp>
      <p:sp>
        <p:nvSpPr>
          <p:cNvPr id="8" name="Text Placeholder 2"/>
          <p:cNvSpPr>
            <a:spLocks noGrp="1"/>
          </p:cNvSpPr>
          <p:nvPr>
            <p:ph type="body" idx="15"/>
          </p:nvPr>
        </p:nvSpPr>
        <p:spPr>
          <a:xfrm>
            <a:off x="243840" y="856473"/>
            <a:ext cx="292608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1" name="Content Placeholder 2"/>
          <p:cNvSpPr>
            <a:spLocks noGrp="1"/>
          </p:cNvSpPr>
          <p:nvPr>
            <p:ph idx="16"/>
          </p:nvPr>
        </p:nvSpPr>
        <p:spPr>
          <a:xfrm>
            <a:off x="243840" y="3650614"/>
            <a:ext cx="292608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7"/>
          </p:nvPr>
        </p:nvSpPr>
        <p:spPr>
          <a:xfrm>
            <a:off x="243840" y="3324802"/>
            <a:ext cx="292608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0" name="Content Placeholder 2"/>
          <p:cNvSpPr>
            <a:spLocks noGrp="1"/>
          </p:cNvSpPr>
          <p:nvPr>
            <p:ph idx="18"/>
          </p:nvPr>
        </p:nvSpPr>
        <p:spPr>
          <a:xfrm>
            <a:off x="3489960" y="1182285"/>
            <a:ext cx="292608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9"/>
          </p:nvPr>
        </p:nvSpPr>
        <p:spPr>
          <a:xfrm>
            <a:off x="3489960" y="856473"/>
            <a:ext cx="292608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4" name="Content Placeholder 2"/>
          <p:cNvSpPr>
            <a:spLocks noGrp="1"/>
          </p:cNvSpPr>
          <p:nvPr>
            <p:ph idx="20"/>
          </p:nvPr>
        </p:nvSpPr>
        <p:spPr>
          <a:xfrm>
            <a:off x="3489960" y="3650614"/>
            <a:ext cx="292608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type="body" idx="21"/>
          </p:nvPr>
        </p:nvSpPr>
        <p:spPr>
          <a:xfrm>
            <a:off x="3489960" y="3324802"/>
            <a:ext cx="292608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7" name="Content Placeholder 2"/>
          <p:cNvSpPr>
            <a:spLocks noGrp="1"/>
          </p:cNvSpPr>
          <p:nvPr>
            <p:ph idx="22"/>
          </p:nvPr>
        </p:nvSpPr>
        <p:spPr>
          <a:xfrm>
            <a:off x="6736080" y="1182285"/>
            <a:ext cx="292608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p:cNvSpPr>
            <a:spLocks noGrp="1"/>
          </p:cNvSpPr>
          <p:nvPr>
            <p:ph type="body" idx="23"/>
          </p:nvPr>
        </p:nvSpPr>
        <p:spPr>
          <a:xfrm>
            <a:off x="6736080" y="856473"/>
            <a:ext cx="292608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9" name="Content Placeholder 2"/>
          <p:cNvSpPr>
            <a:spLocks noGrp="1"/>
          </p:cNvSpPr>
          <p:nvPr>
            <p:ph idx="24"/>
          </p:nvPr>
        </p:nvSpPr>
        <p:spPr>
          <a:xfrm>
            <a:off x="6736080" y="3650614"/>
            <a:ext cx="292608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p:cNvSpPr>
            <a:spLocks noGrp="1"/>
          </p:cNvSpPr>
          <p:nvPr>
            <p:ph type="body" idx="25"/>
          </p:nvPr>
        </p:nvSpPr>
        <p:spPr>
          <a:xfrm>
            <a:off x="6736080" y="3324802"/>
            <a:ext cx="2926080" cy="274320"/>
          </a:xfrm>
          <a:solidFill>
            <a:srgbClr val="B9E4FF"/>
          </a:solidFill>
        </p:spPr>
        <p:txBody>
          <a:bodyPr anchor="ctr"/>
          <a:lstStyle>
            <a:lvl1pPr marL="0" indent="0" algn="ctr">
              <a:lnSpc>
                <a:spcPct val="100000"/>
              </a:lnSpc>
              <a:spcBef>
                <a:spcPts val="0"/>
              </a:spcBef>
              <a:buNone/>
              <a:defRPr sz="12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2"/>
          <p:cNvSpPr>
            <a:spLocks noGrp="1"/>
          </p:cNvSpPr>
          <p:nvPr>
            <p:ph type="body" idx="26"/>
          </p:nvPr>
        </p:nvSpPr>
        <p:spPr>
          <a:xfrm>
            <a:off x="243840" y="5773444"/>
            <a:ext cx="9418320" cy="274320"/>
          </a:xfrm>
          <a:solidFill>
            <a:srgbClr val="FFCDCD"/>
          </a:solidFill>
        </p:spPr>
        <p:txBody>
          <a:bodyPr vert="horz" lIns="0" tIns="0" rIns="0" bIns="0" rtlCol="0" anchor="ctr">
            <a:noAutofit/>
          </a:bodyPr>
          <a:lstStyle>
            <a:lvl1pPr>
              <a:defRPr lang="en-US" b="1" i="1" dirty="0"/>
            </a:lvl1pPr>
          </a:lstStyle>
          <a:p>
            <a:pPr marL="0" lvl="0" indent="0" algn="ctr">
              <a:lnSpc>
                <a:spcPct val="100000"/>
              </a:lnSpc>
              <a:spcBef>
                <a:spcPts val="0"/>
              </a:spcBef>
              <a:buNone/>
            </a:pPr>
            <a:r>
              <a:rPr lang="en-US" dirty="0"/>
              <a:t>Edit Master text styles</a:t>
            </a:r>
          </a:p>
        </p:txBody>
      </p:sp>
      <p:sp>
        <p:nvSpPr>
          <p:cNvPr id="23" name="Content Placeholder 12"/>
          <p:cNvSpPr>
            <a:spLocks noGrp="1"/>
          </p:cNvSpPr>
          <p:nvPr>
            <p:ph sz="quarter" idx="14"/>
          </p:nvPr>
        </p:nvSpPr>
        <p:spPr>
          <a:xfrm>
            <a:off x="243840" y="6230644"/>
            <a:ext cx="7772400" cy="123111"/>
          </a:xfrm>
        </p:spPr>
        <p:txBody>
          <a:bodyPr wrap="square" anchor="t">
            <a:spAutoFit/>
          </a:bodyPr>
          <a:lstStyle>
            <a:lvl1pPr>
              <a:lnSpc>
                <a:spcPct val="100000"/>
              </a:lnSpc>
              <a:spcBef>
                <a:spcPts val="0"/>
              </a:spcBef>
              <a:buFontTx/>
              <a:buNone/>
              <a:defRPr sz="800" b="1" i="1">
                <a:latin typeface="Calibri" pitchFamily="34" charset="0"/>
              </a:defRPr>
            </a:lvl1pPr>
          </a:lstStyle>
          <a:p>
            <a:pPr lvl="0"/>
            <a:r>
              <a:rPr lang="en-US"/>
              <a:t>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vider Slide">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4876056" y="6594808"/>
            <a:ext cx="153888" cy="153888"/>
          </a:xfrm>
          <a:prstGeom prst="rect">
            <a:avLst/>
          </a:prstGeom>
        </p:spPr>
        <p:txBody>
          <a:bodyPr vert="horz" wrap="none" lIns="0" tIns="0" rIns="0" bIns="0" rtlCol="0" anchor="ctr">
            <a:spAutoFit/>
          </a:bodyPr>
          <a:lstStyle>
            <a:lvl1pPr algn="ctr">
              <a:defRPr sz="1000" b="1" i="0">
                <a:solidFill>
                  <a:schemeClr val="tx1"/>
                </a:solidFill>
                <a:latin typeface="Calibri" pitchFamily="34" charset="0"/>
              </a:defRPr>
            </a:lvl1pPr>
          </a:lstStyle>
          <a:p>
            <a:fld id="{1F63F883-2583-495E-8B7F-546D1F15AE32}" type="slidenum">
              <a:rPr lang="en-US" smtClean="0"/>
              <a:pPr/>
              <a:t>‹#›</a:t>
            </a:fld>
            <a:endParaRPr lang="en-US" dirty="0"/>
          </a:p>
        </p:txBody>
      </p:sp>
      <p:sp>
        <p:nvSpPr>
          <p:cNvPr id="24" name="TextBox 23"/>
          <p:cNvSpPr txBox="1"/>
          <p:nvPr userDrawn="1"/>
        </p:nvSpPr>
        <p:spPr>
          <a:xfrm>
            <a:off x="243840" y="6564030"/>
            <a:ext cx="1651991" cy="184666"/>
          </a:xfrm>
          <a:prstGeom prst="rect">
            <a:avLst/>
          </a:prstGeom>
          <a:noFill/>
        </p:spPr>
        <p:txBody>
          <a:bodyPr wrap="none" lIns="0" tIns="0" rIns="0" bIns="0" rtlCol="0">
            <a:spAutoFit/>
          </a:bodyPr>
          <a:lstStyle/>
          <a:p>
            <a:r>
              <a:rPr lang="en-US" sz="1200" b="1" i="1" dirty="0">
                <a:solidFill>
                  <a:schemeClr val="bg1">
                    <a:lumMod val="75000"/>
                  </a:schemeClr>
                </a:solidFill>
                <a:latin typeface="Calibri" pitchFamily="34" charset="0"/>
              </a:rPr>
              <a:t>PRIVATE &amp;</a:t>
            </a:r>
            <a:r>
              <a:rPr lang="en-US" sz="1200" b="1" i="1" baseline="0" dirty="0">
                <a:solidFill>
                  <a:schemeClr val="bg1">
                    <a:lumMod val="75000"/>
                  </a:schemeClr>
                </a:solidFill>
                <a:latin typeface="Calibri" pitchFamily="34" charset="0"/>
              </a:rPr>
              <a:t> CONFIDENTIAL</a:t>
            </a:r>
            <a:endParaRPr lang="en-US" sz="1200" b="1" i="1" dirty="0">
              <a:solidFill>
                <a:schemeClr val="bg1">
                  <a:lumMod val="75000"/>
                </a:schemeClr>
              </a:solidFill>
              <a:latin typeface="Calibri" pitchFamily="34" charset="0"/>
            </a:endParaRPr>
          </a:p>
        </p:txBody>
      </p:sp>
      <p:sp>
        <p:nvSpPr>
          <p:cNvPr id="26" name="Title 1"/>
          <p:cNvSpPr>
            <a:spLocks noGrp="1"/>
          </p:cNvSpPr>
          <p:nvPr>
            <p:ph type="ctrTitle"/>
          </p:nvPr>
        </p:nvSpPr>
        <p:spPr>
          <a:xfrm>
            <a:off x="1354836" y="3080652"/>
            <a:ext cx="7196328" cy="276999"/>
          </a:xfrm>
        </p:spPr>
        <p:txBody>
          <a:bodyPr/>
          <a:lstStyle>
            <a:lvl1pPr algn="ctr">
              <a:defRPr b="1">
                <a:solidFill>
                  <a:schemeClr val="tx1"/>
                </a:solidFill>
                <a:latin typeface="Calibri" pitchFamily="34" charset="0"/>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3840" y="838719"/>
            <a:ext cx="9418320" cy="4846320"/>
          </a:xfrm>
        </p:spPr>
        <p:txBody>
          <a:bodyPr/>
          <a:lstStyle>
            <a:lvl1pPr>
              <a:buClr>
                <a:schemeClr val="tx2"/>
              </a:buClr>
              <a:defRPr>
                <a:latin typeface="Calibri" pitchFamily="34" charset="0"/>
              </a:defRPr>
            </a:lvl1pPr>
            <a:lvl2pPr>
              <a:buClr>
                <a:schemeClr val="tx2"/>
              </a:buClr>
              <a:defRPr>
                <a:latin typeface="Calibri" pitchFamily="34" charset="0"/>
              </a:defRPr>
            </a:lvl2pPr>
            <a:lvl3pPr>
              <a:buClr>
                <a:schemeClr val="bg1">
                  <a:lumMod val="75000"/>
                </a:schemeClr>
              </a:buCl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1F63F883-2583-495E-8B7F-546D1F15AE32}" type="slidenum">
              <a:rPr lang="en-US" smtClean="0"/>
              <a:pPr/>
              <a:t>‹#›</a:t>
            </a:fld>
            <a:endParaRPr lang="en-US" dirty="0"/>
          </a:p>
        </p:txBody>
      </p:sp>
      <p:sp>
        <p:nvSpPr>
          <p:cNvPr id="7" name="Text Placeholder 2"/>
          <p:cNvSpPr>
            <a:spLocks noGrp="1"/>
          </p:cNvSpPr>
          <p:nvPr>
            <p:ph type="body" idx="13"/>
          </p:nvPr>
        </p:nvSpPr>
        <p:spPr>
          <a:xfrm>
            <a:off x="243840" y="5773444"/>
            <a:ext cx="9418320" cy="274320"/>
          </a:xfrm>
          <a:solidFill>
            <a:srgbClr val="FFCDCD"/>
          </a:solidFill>
        </p:spPr>
        <p:txBody>
          <a:bodyPr vert="horz" lIns="0" tIns="0" rIns="0" bIns="0" rtlCol="0" anchor="ctr">
            <a:noAutofit/>
          </a:bodyPr>
          <a:lstStyle>
            <a:lvl1pPr>
              <a:defRPr lang="en-US" b="1" i="1"/>
            </a:lvl1pPr>
          </a:lstStyle>
          <a:p>
            <a:pPr marL="0" lvl="0" indent="0" algn="ctr">
              <a:lnSpc>
                <a:spcPct val="100000"/>
              </a:lnSpc>
              <a:spcBef>
                <a:spcPts val="0"/>
              </a:spcBef>
              <a:buNone/>
            </a:pPr>
            <a:r>
              <a:rPr lang="en-US"/>
              <a:t>Edit Master text styles</a:t>
            </a:r>
          </a:p>
        </p:txBody>
      </p:sp>
      <p:sp>
        <p:nvSpPr>
          <p:cNvPr id="16" name="Content Placeholder 12"/>
          <p:cNvSpPr>
            <a:spLocks noGrp="1"/>
          </p:cNvSpPr>
          <p:nvPr>
            <p:ph sz="quarter" idx="14"/>
          </p:nvPr>
        </p:nvSpPr>
        <p:spPr>
          <a:xfrm>
            <a:off x="243840" y="6230644"/>
            <a:ext cx="7772400" cy="123111"/>
          </a:xfrm>
        </p:spPr>
        <p:txBody>
          <a:bodyPr wrap="square" anchor="t">
            <a:spAutoFit/>
          </a:bodyPr>
          <a:lstStyle>
            <a:lvl1pPr>
              <a:lnSpc>
                <a:spcPct val="100000"/>
              </a:lnSpc>
              <a:spcBef>
                <a:spcPts val="0"/>
              </a:spcBef>
              <a:buFontTx/>
              <a:buNone/>
              <a:defRPr sz="800" b="1" i="1">
                <a:latin typeface="Calibri" pitchFamily="34" charset="0"/>
              </a:defRPr>
            </a:lvl1pPr>
          </a:lstStyle>
          <a:p>
            <a:pPr lvl="0"/>
            <a:r>
              <a:rPr lang="en-US"/>
              <a:t>Edit Master text styles</a:t>
            </a:r>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3840" y="1182285"/>
            <a:ext cx="9418320" cy="448056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1F63F883-2583-495E-8B7F-546D1F15AE32}" type="slidenum">
              <a:rPr lang="en-US" smtClean="0"/>
              <a:pPr/>
              <a:t>‹#›</a:t>
            </a:fld>
            <a:endParaRPr lang="en-US" dirty="0"/>
          </a:p>
        </p:txBody>
      </p:sp>
      <p:sp>
        <p:nvSpPr>
          <p:cNvPr id="8" name="Text Placeholder 2"/>
          <p:cNvSpPr>
            <a:spLocks noGrp="1"/>
          </p:cNvSpPr>
          <p:nvPr>
            <p:ph type="body" idx="15"/>
          </p:nvPr>
        </p:nvSpPr>
        <p:spPr>
          <a:xfrm>
            <a:off x="243840" y="856473"/>
            <a:ext cx="941832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0" name="Content Placeholder 12"/>
          <p:cNvSpPr>
            <a:spLocks noGrp="1"/>
          </p:cNvSpPr>
          <p:nvPr>
            <p:ph sz="quarter" idx="14"/>
          </p:nvPr>
        </p:nvSpPr>
        <p:spPr>
          <a:xfrm>
            <a:off x="243840" y="6230644"/>
            <a:ext cx="7772400" cy="123111"/>
          </a:xfrm>
        </p:spPr>
        <p:txBody>
          <a:bodyPr wrap="square" anchor="t">
            <a:spAutoFit/>
          </a:bodyPr>
          <a:lstStyle>
            <a:lvl1pPr>
              <a:lnSpc>
                <a:spcPct val="100000"/>
              </a:lnSpc>
              <a:spcBef>
                <a:spcPts val="0"/>
              </a:spcBef>
              <a:buFontTx/>
              <a:buNone/>
              <a:defRPr sz="800" b="1" i="1">
                <a:latin typeface="Calibri" pitchFamily="34" charset="0"/>
              </a:defRPr>
            </a:lvl1pPr>
          </a:lstStyle>
          <a:p>
            <a:pPr lvl="0"/>
            <a:r>
              <a:rPr lang="en-US"/>
              <a:t>Edit Master text styles</a:t>
            </a:r>
          </a:p>
        </p:txBody>
      </p:sp>
      <p:sp>
        <p:nvSpPr>
          <p:cNvPr id="11" name="Text Placeholder 2"/>
          <p:cNvSpPr>
            <a:spLocks noGrp="1"/>
          </p:cNvSpPr>
          <p:nvPr>
            <p:ph type="body" idx="13"/>
          </p:nvPr>
        </p:nvSpPr>
        <p:spPr>
          <a:xfrm>
            <a:off x="243840" y="5773444"/>
            <a:ext cx="9418320" cy="274320"/>
          </a:xfrm>
          <a:solidFill>
            <a:srgbClr val="FFCDCD"/>
          </a:solidFill>
        </p:spPr>
        <p:txBody>
          <a:bodyPr anchor="ctr"/>
          <a:lstStyle>
            <a:lvl1pPr marL="0" indent="0" algn="ctr">
              <a:lnSpc>
                <a:spcPct val="100000"/>
              </a:lnSpc>
              <a:spcBef>
                <a:spcPts val="0"/>
              </a:spcBef>
              <a:buNone/>
              <a:defRPr sz="1200" b="1" i="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 y="299299"/>
            <a:ext cx="9418320" cy="276999"/>
          </a:xfrm>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3840" y="1182285"/>
            <a:ext cx="4480560" cy="448056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1F63F883-2583-495E-8B7F-546D1F15AE32}" type="slidenum">
              <a:rPr lang="en-US" smtClean="0"/>
              <a:pPr/>
              <a:t>‹#›</a:t>
            </a:fld>
            <a:endParaRPr lang="en-US" dirty="0"/>
          </a:p>
        </p:txBody>
      </p:sp>
      <p:sp>
        <p:nvSpPr>
          <p:cNvPr id="8" name="Text Placeholder 2"/>
          <p:cNvSpPr>
            <a:spLocks noGrp="1"/>
          </p:cNvSpPr>
          <p:nvPr>
            <p:ph type="body" idx="15"/>
          </p:nvPr>
        </p:nvSpPr>
        <p:spPr>
          <a:xfrm>
            <a:off x="243840" y="856473"/>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0" name="Content Placeholder 2"/>
          <p:cNvSpPr>
            <a:spLocks noGrp="1"/>
          </p:cNvSpPr>
          <p:nvPr>
            <p:ph idx="16"/>
          </p:nvPr>
        </p:nvSpPr>
        <p:spPr>
          <a:xfrm>
            <a:off x="5181600" y="1182285"/>
            <a:ext cx="4480560" cy="448056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type="body" idx="17"/>
          </p:nvPr>
        </p:nvSpPr>
        <p:spPr>
          <a:xfrm>
            <a:off x="5181600" y="856473"/>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3" name="Text Placeholder 2"/>
          <p:cNvSpPr>
            <a:spLocks noGrp="1"/>
          </p:cNvSpPr>
          <p:nvPr>
            <p:ph type="body" idx="18"/>
          </p:nvPr>
        </p:nvSpPr>
        <p:spPr>
          <a:xfrm>
            <a:off x="243840" y="5773444"/>
            <a:ext cx="9418320" cy="274320"/>
          </a:xfrm>
          <a:solidFill>
            <a:srgbClr val="FFCDCD"/>
          </a:solidFill>
        </p:spPr>
        <p:txBody>
          <a:bodyPr vert="horz" lIns="0" tIns="0" rIns="0" bIns="0" rtlCol="0" anchor="ctr">
            <a:noAutofit/>
          </a:bodyPr>
          <a:lstStyle>
            <a:lvl1pPr>
              <a:defRPr lang="en-US" b="1" i="1" dirty="0"/>
            </a:lvl1pPr>
          </a:lstStyle>
          <a:p>
            <a:pPr marL="0" lvl="0" indent="0" algn="ctr">
              <a:lnSpc>
                <a:spcPct val="100000"/>
              </a:lnSpc>
              <a:spcBef>
                <a:spcPts val="0"/>
              </a:spcBef>
              <a:buNone/>
            </a:pPr>
            <a:r>
              <a:rPr lang="en-US" dirty="0"/>
              <a:t>Edit Master text styles</a:t>
            </a:r>
          </a:p>
        </p:txBody>
      </p:sp>
      <p:sp>
        <p:nvSpPr>
          <p:cNvPr id="14" name="Content Placeholder 12"/>
          <p:cNvSpPr>
            <a:spLocks noGrp="1"/>
          </p:cNvSpPr>
          <p:nvPr>
            <p:ph sz="quarter" idx="14"/>
          </p:nvPr>
        </p:nvSpPr>
        <p:spPr>
          <a:xfrm>
            <a:off x="243840" y="6230644"/>
            <a:ext cx="7772400" cy="123111"/>
          </a:xfrm>
        </p:spPr>
        <p:txBody>
          <a:bodyPr wrap="square" anchor="t">
            <a:spAutoFit/>
          </a:bodyPr>
          <a:lstStyle>
            <a:lvl1pPr>
              <a:lnSpc>
                <a:spcPct val="100000"/>
              </a:lnSpc>
              <a:spcBef>
                <a:spcPts val="0"/>
              </a:spcBef>
              <a:buFontTx/>
              <a:buNone/>
              <a:defRPr sz="800" b="1" i="1">
                <a:latin typeface="Calibri" pitchFamily="34" charset="0"/>
              </a:defRPr>
            </a:lvl1pPr>
          </a:lstStyle>
          <a:p>
            <a:pPr lvl="0"/>
            <a:r>
              <a:rPr lang="en-US"/>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3840" y="1182285"/>
            <a:ext cx="941832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1F63F883-2583-495E-8B7F-546D1F15AE32}" type="slidenum">
              <a:rPr lang="en-US" smtClean="0"/>
              <a:pPr/>
              <a:t>‹#›</a:t>
            </a:fld>
            <a:endParaRPr lang="en-US" dirty="0"/>
          </a:p>
        </p:txBody>
      </p:sp>
      <p:sp>
        <p:nvSpPr>
          <p:cNvPr id="8" name="Text Placeholder 2"/>
          <p:cNvSpPr>
            <a:spLocks noGrp="1"/>
          </p:cNvSpPr>
          <p:nvPr>
            <p:ph type="body" idx="15"/>
          </p:nvPr>
        </p:nvSpPr>
        <p:spPr>
          <a:xfrm>
            <a:off x="243840" y="856473"/>
            <a:ext cx="941832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dirty="0"/>
              <a:t>Edit Master text styles</a:t>
            </a:r>
          </a:p>
        </p:txBody>
      </p:sp>
      <p:sp>
        <p:nvSpPr>
          <p:cNvPr id="11" name="Content Placeholder 2"/>
          <p:cNvSpPr>
            <a:spLocks noGrp="1"/>
          </p:cNvSpPr>
          <p:nvPr>
            <p:ph idx="16"/>
          </p:nvPr>
        </p:nvSpPr>
        <p:spPr>
          <a:xfrm>
            <a:off x="243840" y="3659492"/>
            <a:ext cx="941832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7"/>
          </p:nvPr>
        </p:nvSpPr>
        <p:spPr>
          <a:xfrm>
            <a:off x="243840" y="3333680"/>
            <a:ext cx="941832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3" name="Text Placeholder 2"/>
          <p:cNvSpPr>
            <a:spLocks noGrp="1"/>
          </p:cNvSpPr>
          <p:nvPr>
            <p:ph type="body" idx="18"/>
          </p:nvPr>
        </p:nvSpPr>
        <p:spPr>
          <a:xfrm>
            <a:off x="243840" y="5773444"/>
            <a:ext cx="9418320" cy="274320"/>
          </a:xfrm>
          <a:solidFill>
            <a:srgbClr val="FFCDCD"/>
          </a:solidFill>
        </p:spPr>
        <p:txBody>
          <a:bodyPr vert="horz" lIns="0" tIns="0" rIns="0" bIns="0" rtlCol="0" anchor="ctr">
            <a:noAutofit/>
          </a:bodyPr>
          <a:lstStyle>
            <a:lvl1pPr>
              <a:defRPr lang="en-US" b="1" i="1" dirty="0"/>
            </a:lvl1pPr>
          </a:lstStyle>
          <a:p>
            <a:pPr marL="0" lvl="0" indent="0" algn="ctr">
              <a:lnSpc>
                <a:spcPct val="100000"/>
              </a:lnSpc>
              <a:spcBef>
                <a:spcPts val="0"/>
              </a:spcBef>
              <a:buNone/>
            </a:pPr>
            <a:r>
              <a:rPr lang="en-US" dirty="0"/>
              <a:t>Edit Master text styles</a:t>
            </a:r>
          </a:p>
        </p:txBody>
      </p:sp>
      <p:sp>
        <p:nvSpPr>
          <p:cNvPr id="14" name="Content Placeholder 12"/>
          <p:cNvSpPr>
            <a:spLocks noGrp="1"/>
          </p:cNvSpPr>
          <p:nvPr>
            <p:ph sz="quarter" idx="14"/>
          </p:nvPr>
        </p:nvSpPr>
        <p:spPr>
          <a:xfrm>
            <a:off x="243840" y="6230644"/>
            <a:ext cx="7772400" cy="123111"/>
          </a:xfrm>
        </p:spPr>
        <p:txBody>
          <a:bodyPr wrap="square" anchor="t">
            <a:spAutoFit/>
          </a:bodyPr>
          <a:lstStyle>
            <a:lvl1pPr>
              <a:lnSpc>
                <a:spcPct val="100000"/>
              </a:lnSpc>
              <a:spcBef>
                <a:spcPts val="0"/>
              </a:spcBef>
              <a:buFontTx/>
              <a:buNone/>
              <a:defRPr sz="800" b="1" i="1">
                <a:latin typeface="Calibri" pitchFamily="34" charset="0"/>
              </a:defRPr>
            </a:lvl1pPr>
          </a:lstStyle>
          <a:p>
            <a:pPr lvl="0"/>
            <a:r>
              <a:rPr lang="en-US"/>
              <a:t>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3840" y="1182285"/>
            <a:ext cx="941832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1F63F883-2583-495E-8B7F-546D1F15AE32}" type="slidenum">
              <a:rPr lang="en-US" smtClean="0"/>
              <a:pPr/>
              <a:t>‹#›</a:t>
            </a:fld>
            <a:endParaRPr lang="en-US" dirty="0"/>
          </a:p>
        </p:txBody>
      </p:sp>
      <p:sp>
        <p:nvSpPr>
          <p:cNvPr id="8" name="Text Placeholder 2"/>
          <p:cNvSpPr>
            <a:spLocks noGrp="1"/>
          </p:cNvSpPr>
          <p:nvPr>
            <p:ph type="body" idx="15"/>
          </p:nvPr>
        </p:nvSpPr>
        <p:spPr>
          <a:xfrm>
            <a:off x="243840" y="856473"/>
            <a:ext cx="941832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dirty="0"/>
              <a:t>Edit Master text styles</a:t>
            </a:r>
          </a:p>
        </p:txBody>
      </p:sp>
      <p:sp>
        <p:nvSpPr>
          <p:cNvPr id="11" name="Content Placeholder 2"/>
          <p:cNvSpPr>
            <a:spLocks noGrp="1"/>
          </p:cNvSpPr>
          <p:nvPr>
            <p:ph idx="16"/>
          </p:nvPr>
        </p:nvSpPr>
        <p:spPr>
          <a:xfrm>
            <a:off x="243840" y="3659492"/>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7"/>
          </p:nvPr>
        </p:nvSpPr>
        <p:spPr>
          <a:xfrm>
            <a:off x="243840" y="3333680"/>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4" name="Content Placeholder 2"/>
          <p:cNvSpPr>
            <a:spLocks noGrp="1"/>
          </p:cNvSpPr>
          <p:nvPr>
            <p:ph idx="20"/>
          </p:nvPr>
        </p:nvSpPr>
        <p:spPr>
          <a:xfrm>
            <a:off x="5181600" y="3659492"/>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type="body" idx="21"/>
          </p:nvPr>
        </p:nvSpPr>
        <p:spPr>
          <a:xfrm>
            <a:off x="5181600" y="3333680"/>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7" name="Text Placeholder 2"/>
          <p:cNvSpPr>
            <a:spLocks noGrp="1"/>
          </p:cNvSpPr>
          <p:nvPr>
            <p:ph type="body" idx="22"/>
          </p:nvPr>
        </p:nvSpPr>
        <p:spPr>
          <a:xfrm>
            <a:off x="243840" y="5773444"/>
            <a:ext cx="9418320" cy="274320"/>
          </a:xfrm>
          <a:solidFill>
            <a:srgbClr val="FFCDCD"/>
          </a:solidFill>
        </p:spPr>
        <p:txBody>
          <a:bodyPr vert="horz" lIns="0" tIns="0" rIns="0" bIns="0" rtlCol="0" anchor="ctr">
            <a:noAutofit/>
          </a:bodyPr>
          <a:lstStyle>
            <a:lvl1pPr>
              <a:defRPr lang="en-US" b="1" i="1" dirty="0"/>
            </a:lvl1pPr>
          </a:lstStyle>
          <a:p>
            <a:pPr marL="0" lvl="0" indent="0" algn="ctr">
              <a:lnSpc>
                <a:spcPct val="100000"/>
              </a:lnSpc>
              <a:spcBef>
                <a:spcPts val="0"/>
              </a:spcBef>
              <a:buNone/>
            </a:pPr>
            <a:r>
              <a:rPr lang="en-US" dirty="0"/>
              <a:t>Edit Master text styles</a:t>
            </a:r>
          </a:p>
        </p:txBody>
      </p:sp>
      <p:sp>
        <p:nvSpPr>
          <p:cNvPr id="18" name="Content Placeholder 12"/>
          <p:cNvSpPr>
            <a:spLocks noGrp="1"/>
          </p:cNvSpPr>
          <p:nvPr>
            <p:ph sz="quarter" idx="14"/>
          </p:nvPr>
        </p:nvSpPr>
        <p:spPr>
          <a:xfrm>
            <a:off x="243840" y="6230644"/>
            <a:ext cx="7772400" cy="123111"/>
          </a:xfrm>
        </p:spPr>
        <p:txBody>
          <a:bodyPr wrap="square" anchor="t">
            <a:spAutoFit/>
          </a:bodyPr>
          <a:lstStyle>
            <a:lvl1pPr>
              <a:lnSpc>
                <a:spcPct val="100000"/>
              </a:lnSpc>
              <a:spcBef>
                <a:spcPts val="0"/>
              </a:spcBef>
              <a:buFontTx/>
              <a:buNone/>
              <a:defRPr sz="800" b="1" i="1">
                <a:latin typeface="Calibri" pitchFamily="34" charset="0"/>
              </a:defRPr>
            </a:lvl1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3840" y="1182285"/>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1F63F883-2583-495E-8B7F-546D1F15AE32}" type="slidenum">
              <a:rPr lang="en-US" smtClean="0"/>
              <a:pPr/>
              <a:t>‹#›</a:t>
            </a:fld>
            <a:endParaRPr lang="en-US" dirty="0"/>
          </a:p>
        </p:txBody>
      </p:sp>
      <p:sp>
        <p:nvSpPr>
          <p:cNvPr id="8" name="Text Placeholder 2"/>
          <p:cNvSpPr>
            <a:spLocks noGrp="1"/>
          </p:cNvSpPr>
          <p:nvPr>
            <p:ph type="body" idx="15"/>
          </p:nvPr>
        </p:nvSpPr>
        <p:spPr>
          <a:xfrm>
            <a:off x="243840" y="856473"/>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1" name="Content Placeholder 2"/>
          <p:cNvSpPr>
            <a:spLocks noGrp="1"/>
          </p:cNvSpPr>
          <p:nvPr>
            <p:ph idx="16"/>
          </p:nvPr>
        </p:nvSpPr>
        <p:spPr>
          <a:xfrm>
            <a:off x="243840" y="3659492"/>
            <a:ext cx="941832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7"/>
          </p:nvPr>
        </p:nvSpPr>
        <p:spPr>
          <a:xfrm>
            <a:off x="243840" y="3333680"/>
            <a:ext cx="941832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0" name="Content Placeholder 2"/>
          <p:cNvSpPr>
            <a:spLocks noGrp="1"/>
          </p:cNvSpPr>
          <p:nvPr>
            <p:ph idx="18"/>
          </p:nvPr>
        </p:nvSpPr>
        <p:spPr>
          <a:xfrm>
            <a:off x="5181600" y="1182285"/>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9"/>
          </p:nvPr>
        </p:nvSpPr>
        <p:spPr>
          <a:xfrm>
            <a:off x="5181600" y="856473"/>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5" name="Text Placeholder 2"/>
          <p:cNvSpPr>
            <a:spLocks noGrp="1"/>
          </p:cNvSpPr>
          <p:nvPr>
            <p:ph type="body" idx="20"/>
          </p:nvPr>
        </p:nvSpPr>
        <p:spPr>
          <a:xfrm>
            <a:off x="243840" y="5773444"/>
            <a:ext cx="9418320" cy="274320"/>
          </a:xfrm>
          <a:solidFill>
            <a:srgbClr val="FFCDCD"/>
          </a:solidFill>
        </p:spPr>
        <p:txBody>
          <a:bodyPr vert="horz" lIns="0" tIns="0" rIns="0" bIns="0" rtlCol="0" anchor="ctr">
            <a:noAutofit/>
          </a:bodyPr>
          <a:lstStyle>
            <a:lvl1pPr>
              <a:defRPr lang="en-US" b="1" i="1" dirty="0"/>
            </a:lvl1pPr>
          </a:lstStyle>
          <a:p>
            <a:pPr marL="0" lvl="0" indent="0" algn="ctr">
              <a:lnSpc>
                <a:spcPct val="100000"/>
              </a:lnSpc>
              <a:spcBef>
                <a:spcPts val="0"/>
              </a:spcBef>
              <a:buNone/>
            </a:pPr>
            <a:r>
              <a:rPr lang="en-US" dirty="0"/>
              <a:t>Edit Master text styles</a:t>
            </a:r>
          </a:p>
        </p:txBody>
      </p:sp>
      <p:sp>
        <p:nvSpPr>
          <p:cNvPr id="17" name="Content Placeholder 12"/>
          <p:cNvSpPr>
            <a:spLocks noGrp="1"/>
          </p:cNvSpPr>
          <p:nvPr>
            <p:ph sz="quarter" idx="14"/>
          </p:nvPr>
        </p:nvSpPr>
        <p:spPr>
          <a:xfrm>
            <a:off x="243840" y="6230644"/>
            <a:ext cx="7772400" cy="123111"/>
          </a:xfrm>
        </p:spPr>
        <p:txBody>
          <a:bodyPr wrap="square" anchor="t">
            <a:spAutoFit/>
          </a:bodyPr>
          <a:lstStyle>
            <a:lvl1pPr>
              <a:lnSpc>
                <a:spcPct val="100000"/>
              </a:lnSpc>
              <a:spcBef>
                <a:spcPts val="0"/>
              </a:spcBef>
              <a:buFontTx/>
              <a:buNone/>
              <a:defRPr sz="800" b="1" i="1">
                <a:latin typeface="Calibri" pitchFamily="34" charset="0"/>
              </a:defRPr>
            </a:lvl1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3840" y="1173407"/>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1F63F883-2583-495E-8B7F-546D1F15AE32}" type="slidenum">
              <a:rPr lang="en-US" smtClean="0"/>
              <a:pPr/>
              <a:t>‹#›</a:t>
            </a:fld>
            <a:endParaRPr lang="en-US" dirty="0"/>
          </a:p>
        </p:txBody>
      </p:sp>
      <p:sp>
        <p:nvSpPr>
          <p:cNvPr id="8" name="Text Placeholder 2"/>
          <p:cNvSpPr>
            <a:spLocks noGrp="1"/>
          </p:cNvSpPr>
          <p:nvPr>
            <p:ph type="body" idx="15"/>
          </p:nvPr>
        </p:nvSpPr>
        <p:spPr>
          <a:xfrm>
            <a:off x="243840" y="847595"/>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1" name="Content Placeholder 2"/>
          <p:cNvSpPr>
            <a:spLocks noGrp="1"/>
          </p:cNvSpPr>
          <p:nvPr>
            <p:ph idx="16"/>
          </p:nvPr>
        </p:nvSpPr>
        <p:spPr>
          <a:xfrm>
            <a:off x="243840" y="3650614"/>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7"/>
          </p:nvPr>
        </p:nvSpPr>
        <p:spPr>
          <a:xfrm>
            <a:off x="243840" y="3324802"/>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0" name="Content Placeholder 2"/>
          <p:cNvSpPr>
            <a:spLocks noGrp="1"/>
          </p:cNvSpPr>
          <p:nvPr>
            <p:ph idx="18"/>
          </p:nvPr>
        </p:nvSpPr>
        <p:spPr>
          <a:xfrm>
            <a:off x="5181600" y="1173407"/>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9"/>
          </p:nvPr>
        </p:nvSpPr>
        <p:spPr>
          <a:xfrm>
            <a:off x="5181600" y="847595"/>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4" name="Content Placeholder 2"/>
          <p:cNvSpPr>
            <a:spLocks noGrp="1"/>
          </p:cNvSpPr>
          <p:nvPr>
            <p:ph idx="20"/>
          </p:nvPr>
        </p:nvSpPr>
        <p:spPr>
          <a:xfrm>
            <a:off x="5181600" y="3650614"/>
            <a:ext cx="4480560" cy="201168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p:cNvSpPr>
            <a:spLocks noGrp="1"/>
          </p:cNvSpPr>
          <p:nvPr>
            <p:ph type="body" idx="21"/>
          </p:nvPr>
        </p:nvSpPr>
        <p:spPr>
          <a:xfrm>
            <a:off x="5181600" y="3324802"/>
            <a:ext cx="4480560" cy="274320"/>
          </a:xfrm>
          <a:solidFill>
            <a:srgbClr val="B9E4FF"/>
          </a:solidFill>
        </p:spPr>
        <p:txBody>
          <a:bodyPr vert="horz" lIns="0" tIns="0" rIns="0" bIns="0" rtlCol="0" anchor="ctr">
            <a:noAutofit/>
          </a:bodyPr>
          <a:lstStyle>
            <a:lvl1pPr marL="0" indent="0" algn="ctr">
              <a:buNone/>
              <a:defRPr lang="en-US" sz="1200" b="1" kern="1200" smtClean="0">
                <a:solidFill>
                  <a:schemeClr val="tx1"/>
                </a:solidFill>
                <a:latin typeface="Calibr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100000"/>
              </a:lnSpc>
              <a:spcBef>
                <a:spcPts val="0"/>
              </a:spcBef>
              <a:buClr>
                <a:schemeClr val="accent3"/>
              </a:buClr>
              <a:buSzPct val="80000"/>
              <a:buFont typeface="Wingdings" pitchFamily="2" charset="2"/>
              <a:buNone/>
            </a:pPr>
            <a:r>
              <a:rPr lang="en-US"/>
              <a:t>Edit Master text styles</a:t>
            </a:r>
          </a:p>
        </p:txBody>
      </p:sp>
      <p:sp>
        <p:nvSpPr>
          <p:cNvPr id="18" name="Text Placeholder 2"/>
          <p:cNvSpPr>
            <a:spLocks noGrp="1"/>
          </p:cNvSpPr>
          <p:nvPr>
            <p:ph type="body" idx="22"/>
          </p:nvPr>
        </p:nvSpPr>
        <p:spPr>
          <a:xfrm>
            <a:off x="243840" y="5773444"/>
            <a:ext cx="9418320" cy="274320"/>
          </a:xfrm>
          <a:solidFill>
            <a:srgbClr val="FFCDCD"/>
          </a:solidFill>
        </p:spPr>
        <p:txBody>
          <a:bodyPr vert="horz" lIns="0" tIns="0" rIns="0" bIns="0" rtlCol="0" anchor="ctr">
            <a:noAutofit/>
          </a:bodyPr>
          <a:lstStyle>
            <a:lvl1pPr>
              <a:defRPr lang="en-US" b="1" i="1" dirty="0"/>
            </a:lvl1pPr>
          </a:lstStyle>
          <a:p>
            <a:pPr marL="0" lvl="0" indent="0" algn="ctr">
              <a:lnSpc>
                <a:spcPct val="100000"/>
              </a:lnSpc>
              <a:spcBef>
                <a:spcPts val="0"/>
              </a:spcBef>
              <a:buNone/>
            </a:pPr>
            <a:r>
              <a:rPr lang="en-US" dirty="0"/>
              <a:t>Edit Master text styles</a:t>
            </a:r>
          </a:p>
        </p:txBody>
      </p:sp>
      <p:sp>
        <p:nvSpPr>
          <p:cNvPr id="19" name="Content Placeholder 12"/>
          <p:cNvSpPr>
            <a:spLocks noGrp="1"/>
          </p:cNvSpPr>
          <p:nvPr>
            <p:ph sz="quarter" idx="14"/>
          </p:nvPr>
        </p:nvSpPr>
        <p:spPr>
          <a:xfrm>
            <a:off x="243840" y="6230644"/>
            <a:ext cx="7772400" cy="123111"/>
          </a:xfrm>
        </p:spPr>
        <p:txBody>
          <a:bodyPr wrap="square" anchor="t">
            <a:spAutoFit/>
          </a:bodyPr>
          <a:lstStyle>
            <a:lvl1pPr>
              <a:lnSpc>
                <a:spcPct val="100000"/>
              </a:lnSpc>
              <a:spcBef>
                <a:spcPts val="0"/>
              </a:spcBef>
              <a:buFontTx/>
              <a:buNone/>
              <a:defRPr sz="800" b="1" i="1">
                <a:latin typeface="Calibri" pitchFamily="34" charset="0"/>
              </a:defRPr>
            </a:lvl1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 y="299299"/>
            <a:ext cx="9418320" cy="276999"/>
          </a:xfrm>
          <a:prstGeom prst="rect">
            <a:avLst/>
          </a:prstGeom>
        </p:spPr>
        <p:txBody>
          <a:bodyPr vert="horz" lIns="0" tIns="0" rIns="0" bIns="0" rtlCol="0" anchor="b">
            <a:spAutoFit/>
          </a:bodyPr>
          <a:lstStyle/>
          <a:p>
            <a:r>
              <a:rPr lang="en-US"/>
              <a:t>Click to edit Master title style</a:t>
            </a:r>
            <a:endParaRPr lang="en-US" dirty="0"/>
          </a:p>
        </p:txBody>
      </p:sp>
      <p:sp>
        <p:nvSpPr>
          <p:cNvPr id="3" name="Text Placeholder 2"/>
          <p:cNvSpPr>
            <a:spLocks noGrp="1"/>
          </p:cNvSpPr>
          <p:nvPr>
            <p:ph type="body" idx="1"/>
          </p:nvPr>
        </p:nvSpPr>
        <p:spPr>
          <a:xfrm>
            <a:off x="243840" y="838719"/>
            <a:ext cx="9418320" cy="484632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876056" y="6594808"/>
            <a:ext cx="153888" cy="153888"/>
          </a:xfrm>
          <a:prstGeom prst="rect">
            <a:avLst/>
          </a:prstGeom>
        </p:spPr>
        <p:txBody>
          <a:bodyPr vert="horz" wrap="none" lIns="0" tIns="0" rIns="0" bIns="0" rtlCol="0" anchor="ctr">
            <a:spAutoFit/>
          </a:bodyPr>
          <a:lstStyle>
            <a:lvl1pPr algn="ctr">
              <a:defRPr sz="1000" b="1" i="0">
                <a:solidFill>
                  <a:schemeClr val="tx1"/>
                </a:solidFill>
                <a:latin typeface="Calibri" pitchFamily="34" charset="0"/>
              </a:defRPr>
            </a:lvl1pPr>
          </a:lstStyle>
          <a:p>
            <a:fld id="{1F63F883-2583-495E-8B7F-546D1F15AE32}" type="slidenum">
              <a:rPr lang="en-US" smtClean="0"/>
              <a:pPr/>
              <a:t>‹#›</a:t>
            </a:fld>
            <a:endParaRPr lang="en-US" dirty="0"/>
          </a:p>
        </p:txBody>
      </p:sp>
      <p:sp>
        <p:nvSpPr>
          <p:cNvPr id="8" name="Rectangle 7"/>
          <p:cNvSpPr/>
          <p:nvPr userDrawn="1"/>
        </p:nvSpPr>
        <p:spPr>
          <a:xfrm>
            <a:off x="1524" y="628464"/>
            <a:ext cx="9902952"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noFill/>
                </a:ln>
                <a:latin typeface="Calibri" pitchFamily="34" charset="0"/>
              </a:rPr>
              <a:t> </a:t>
            </a:r>
          </a:p>
        </p:txBody>
      </p:sp>
      <p:sp>
        <p:nvSpPr>
          <p:cNvPr id="16" name="TextBox 15"/>
          <p:cNvSpPr txBox="1"/>
          <p:nvPr/>
        </p:nvSpPr>
        <p:spPr>
          <a:xfrm>
            <a:off x="243840" y="6564030"/>
            <a:ext cx="1651991" cy="184666"/>
          </a:xfrm>
          <a:prstGeom prst="rect">
            <a:avLst/>
          </a:prstGeom>
          <a:noFill/>
        </p:spPr>
        <p:txBody>
          <a:bodyPr wrap="none" lIns="0" tIns="0" rIns="0" bIns="0" rtlCol="0">
            <a:spAutoFit/>
          </a:bodyPr>
          <a:lstStyle/>
          <a:p>
            <a:r>
              <a:rPr lang="en-US" sz="1200" b="1" i="1" dirty="0">
                <a:solidFill>
                  <a:schemeClr val="bg1">
                    <a:lumMod val="75000"/>
                  </a:schemeClr>
                </a:solidFill>
                <a:latin typeface="Calibri" pitchFamily="34" charset="0"/>
              </a:rPr>
              <a:t>PRIVATE &amp;</a:t>
            </a:r>
            <a:r>
              <a:rPr lang="en-US" sz="1200" b="1" i="1" baseline="0" dirty="0">
                <a:solidFill>
                  <a:schemeClr val="bg1">
                    <a:lumMod val="75000"/>
                  </a:schemeClr>
                </a:solidFill>
                <a:latin typeface="Calibri" pitchFamily="34" charset="0"/>
              </a:rPr>
              <a:t> CONFIDENTIAL</a:t>
            </a:r>
            <a:endParaRPr lang="en-US" sz="1200" b="1" i="1" dirty="0">
              <a:solidFill>
                <a:schemeClr val="bg1">
                  <a:lumMod val="75000"/>
                </a:schemeClr>
              </a:solidFill>
              <a:latin typeface="Calibri" pitchFamily="34" charset="0"/>
            </a:endParaRPr>
          </a:p>
        </p:txBody>
      </p:sp>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l="1698" t="4798" r="66772" b="-829"/>
          <a:stretch/>
        </p:blipFill>
        <p:spPr>
          <a:xfrm>
            <a:off x="9244696" y="6219390"/>
            <a:ext cx="417464" cy="529306"/>
          </a:xfrm>
          <a:prstGeom prst="rect">
            <a:avLst/>
          </a:prstGeom>
        </p:spPr>
      </p:pic>
      <p:sp>
        <p:nvSpPr>
          <p:cNvPr id="18" name="Rectangle 17"/>
          <p:cNvSpPr/>
          <p:nvPr userDrawn="1"/>
        </p:nvSpPr>
        <p:spPr>
          <a:xfrm>
            <a:off x="1524" y="6159252"/>
            <a:ext cx="9902952" cy="182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noFill/>
                </a:ln>
                <a:latin typeface="Calibri" pitchFamily="34" charset="0"/>
              </a:rPr>
              <a:t> </a:t>
            </a:r>
          </a:p>
        </p:txBody>
      </p:sp>
      <p:pic>
        <p:nvPicPr>
          <p:cNvPr id="21" name="Picture 20"/>
          <p:cNvPicPr>
            <a:picLocks noChangeAspect="1"/>
          </p:cNvPicPr>
          <p:nvPr userDrawn="1"/>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colorTemperature colorTemp="1500"/>
                    </a14:imgEffect>
                  </a14:imgLayer>
                </a14:imgProps>
              </a:ext>
            </a:extLst>
          </a:blip>
          <a:srcRect l="3482" t="46475" r="4709" b="40172"/>
          <a:stretch/>
        </p:blipFill>
        <p:spPr>
          <a:xfrm>
            <a:off x="0" y="0"/>
            <a:ext cx="9906000" cy="61264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51" r:id="rId2"/>
    <p:sldLayoutId id="2147483650" r:id="rId3"/>
    <p:sldLayoutId id="2147483667" r:id="rId4"/>
    <p:sldLayoutId id="2147483668" r:id="rId5"/>
    <p:sldLayoutId id="2147483669" r:id="rId6"/>
    <p:sldLayoutId id="2147483673" r:id="rId7"/>
    <p:sldLayoutId id="2147483674" r:id="rId8"/>
    <p:sldLayoutId id="2147483670" r:id="rId9"/>
    <p:sldLayoutId id="2147483671" r:id="rId10"/>
    <p:sldLayoutId id="2147483672" r:id="rId11"/>
    <p:sldLayoutId id="2147483675" r:id="rId12"/>
  </p:sldLayoutIdLst>
  <p:hf hdr="0" ftr="0" dt="0"/>
  <p:txStyles>
    <p:titleStyle>
      <a:lvl1pPr algn="l" defTabSz="914400" rtl="0" eaLnBrk="1" latinLnBrk="0" hangingPunct="1">
        <a:lnSpc>
          <a:spcPct val="90000"/>
        </a:lnSpc>
        <a:spcBef>
          <a:spcPct val="0"/>
        </a:spcBef>
        <a:buNone/>
        <a:defRPr sz="2000" b="1"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110000"/>
        </a:lnSpc>
        <a:spcBef>
          <a:spcPts val="1000"/>
        </a:spcBef>
        <a:buClr>
          <a:srgbClr val="FF0000"/>
        </a:buClr>
        <a:buSzPct val="80000"/>
        <a:buFont typeface="Wingdings" pitchFamily="2" charset="2"/>
        <a:buChar char="n"/>
        <a:defRPr sz="1200" kern="1200">
          <a:solidFill>
            <a:schemeClr val="tx1"/>
          </a:solidFill>
          <a:latin typeface="Calibri" pitchFamily="34" charset="0"/>
          <a:ea typeface="+mn-ea"/>
          <a:cs typeface="+mn-cs"/>
        </a:defRPr>
      </a:lvl1pPr>
      <a:lvl2pPr marL="457200" indent="-228600" algn="l" defTabSz="914400" rtl="0" eaLnBrk="1" latinLnBrk="0" hangingPunct="1">
        <a:lnSpc>
          <a:spcPct val="110000"/>
        </a:lnSpc>
        <a:spcBef>
          <a:spcPts val="200"/>
        </a:spcBef>
        <a:buClr>
          <a:schemeClr val="accent3"/>
        </a:buClr>
        <a:buSzPct val="90000"/>
        <a:buFont typeface="Wingdings" pitchFamily="2" charset="2"/>
        <a:buChar char=""/>
        <a:defRPr sz="1200" kern="1200">
          <a:solidFill>
            <a:schemeClr val="tx1"/>
          </a:solidFill>
          <a:latin typeface="Calibri" pitchFamily="34" charset="0"/>
          <a:ea typeface="+mn-ea"/>
          <a:cs typeface="+mn-cs"/>
        </a:defRPr>
      </a:lvl2pPr>
      <a:lvl3pPr marL="6858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3pPr>
      <a:lvl4pPr marL="9144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4pPr>
      <a:lvl5pPr marL="11430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420DD7-5BE9-4C83-BAF1-CBAA423E6F16}"/>
              </a:ext>
            </a:extLst>
          </p:cNvPr>
          <p:cNvGrpSpPr/>
          <p:nvPr/>
        </p:nvGrpSpPr>
        <p:grpSpPr>
          <a:xfrm>
            <a:off x="1806209" y="5166455"/>
            <a:ext cx="6295175" cy="918482"/>
            <a:chOff x="2719813" y="5166455"/>
            <a:chExt cx="6295175" cy="918482"/>
          </a:xfrm>
        </p:grpSpPr>
        <p:pic>
          <p:nvPicPr>
            <p:cNvPr id="4" name="Picture 3">
              <a:extLst>
                <a:ext uri="{FF2B5EF4-FFF2-40B4-BE49-F238E27FC236}">
                  <a16:creationId xmlns:a16="http://schemas.microsoft.com/office/drawing/2014/main" id="{60D847B3-9DBB-4EBE-A2FC-7881EA3EDB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4708" b="589"/>
            <a:stretch/>
          </p:blipFill>
          <p:spPr>
            <a:xfrm>
              <a:off x="2719813" y="5166455"/>
              <a:ext cx="783242" cy="918482"/>
            </a:xfrm>
            <a:prstGeom prst="rect">
              <a:avLst/>
            </a:prstGeom>
          </p:spPr>
        </p:pic>
        <p:grpSp>
          <p:nvGrpSpPr>
            <p:cNvPr id="5" name="Group 4">
              <a:extLst>
                <a:ext uri="{FF2B5EF4-FFF2-40B4-BE49-F238E27FC236}">
                  <a16:creationId xmlns:a16="http://schemas.microsoft.com/office/drawing/2014/main" id="{AB7B82C2-49A1-47BA-897A-4F5FC199FA08}"/>
                </a:ext>
              </a:extLst>
            </p:cNvPr>
            <p:cNvGrpSpPr/>
            <p:nvPr userDrawn="1"/>
          </p:nvGrpSpPr>
          <p:grpSpPr>
            <a:xfrm>
              <a:off x="3666812" y="5327772"/>
              <a:ext cx="5348176" cy="565194"/>
              <a:chOff x="3689498" y="5359671"/>
              <a:chExt cx="5348176" cy="565194"/>
            </a:xfrm>
          </p:grpSpPr>
          <p:cxnSp>
            <p:nvCxnSpPr>
              <p:cNvPr id="6" name="Straight Connector 5">
                <a:extLst>
                  <a:ext uri="{FF2B5EF4-FFF2-40B4-BE49-F238E27FC236}">
                    <a16:creationId xmlns:a16="http://schemas.microsoft.com/office/drawing/2014/main" id="{E39F8CCB-884E-4285-83A2-5F2414C594E8}"/>
                  </a:ext>
                </a:extLst>
              </p:cNvPr>
              <p:cNvCxnSpPr/>
              <p:nvPr/>
            </p:nvCxnSpPr>
            <p:spPr>
              <a:xfrm>
                <a:off x="3689498" y="5657381"/>
                <a:ext cx="53481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0C13F51-60DC-409F-811C-90D267CA7BCF}"/>
                  </a:ext>
                </a:extLst>
              </p:cNvPr>
              <p:cNvSpPr txBox="1"/>
              <p:nvPr/>
            </p:nvSpPr>
            <p:spPr>
              <a:xfrm>
                <a:off x="4029424" y="5359671"/>
                <a:ext cx="4668329" cy="276999"/>
              </a:xfrm>
              <a:prstGeom prst="rect">
                <a:avLst/>
              </a:prstGeom>
              <a:noFill/>
            </p:spPr>
            <p:txBody>
              <a:bodyPr wrap="none" lIns="0" tIns="0" rIns="0" bIns="0" rtlCol="0">
                <a:spAutoFit/>
              </a:bodyPr>
              <a:lstStyle/>
              <a:p>
                <a:pPr algn="ctr"/>
                <a:r>
                  <a:rPr lang="en-US" b="1" dirty="0">
                    <a:latin typeface="Cambria" panose="02040503050406030204" pitchFamily="18" charset="0"/>
                  </a:rPr>
                  <a:t>Indian Railway Finance Corporation Limited</a:t>
                </a:r>
              </a:p>
            </p:txBody>
          </p:sp>
          <p:sp>
            <p:nvSpPr>
              <p:cNvPr id="8" name="TextBox 7">
                <a:extLst>
                  <a:ext uri="{FF2B5EF4-FFF2-40B4-BE49-F238E27FC236}">
                    <a16:creationId xmlns:a16="http://schemas.microsoft.com/office/drawing/2014/main" id="{D831115C-16FF-4993-AFF9-8CB15C228440}"/>
                  </a:ext>
                </a:extLst>
              </p:cNvPr>
              <p:cNvSpPr txBox="1"/>
              <p:nvPr/>
            </p:nvSpPr>
            <p:spPr>
              <a:xfrm>
                <a:off x="4397997" y="5678644"/>
                <a:ext cx="3931269" cy="246221"/>
              </a:xfrm>
              <a:prstGeom prst="rect">
                <a:avLst/>
              </a:prstGeom>
              <a:noFill/>
            </p:spPr>
            <p:txBody>
              <a:bodyPr wrap="none" lIns="0" tIns="0" rIns="0" bIns="0" rtlCol="0">
                <a:spAutoFit/>
              </a:bodyPr>
              <a:lstStyle/>
              <a:p>
                <a:pPr algn="ctr"/>
                <a:r>
                  <a:rPr lang="en-US" sz="1600" b="1" i="0" dirty="0">
                    <a:solidFill>
                      <a:schemeClr val="tx1">
                        <a:lumMod val="50000"/>
                        <a:lumOff val="50000"/>
                      </a:schemeClr>
                    </a:solidFill>
                    <a:latin typeface="Cambria" panose="02040503050406030204" pitchFamily="18" charset="0"/>
                  </a:rPr>
                  <a:t>For Half-Year ended: 30</a:t>
                </a:r>
                <a:r>
                  <a:rPr lang="en-US" sz="1600" b="1" i="0" baseline="30000" dirty="0">
                    <a:solidFill>
                      <a:schemeClr val="tx1">
                        <a:lumMod val="50000"/>
                        <a:lumOff val="50000"/>
                      </a:schemeClr>
                    </a:solidFill>
                    <a:latin typeface="Cambria" panose="02040503050406030204" pitchFamily="18" charset="0"/>
                  </a:rPr>
                  <a:t>th</a:t>
                </a:r>
                <a:r>
                  <a:rPr lang="en-US" sz="1600" b="1" i="0" dirty="0">
                    <a:solidFill>
                      <a:schemeClr val="tx1">
                        <a:lumMod val="50000"/>
                        <a:lumOff val="50000"/>
                      </a:schemeClr>
                    </a:solidFill>
                    <a:latin typeface="Cambria" panose="02040503050406030204" pitchFamily="18" charset="0"/>
                  </a:rPr>
                  <a:t> September 2021</a:t>
                </a:r>
              </a:p>
            </p:txBody>
          </p:sp>
        </p:grpSp>
      </p:grpSp>
      <p:sp>
        <p:nvSpPr>
          <p:cNvPr id="2" name="TextBox 1">
            <a:extLst>
              <a:ext uri="{FF2B5EF4-FFF2-40B4-BE49-F238E27FC236}">
                <a16:creationId xmlns:a16="http://schemas.microsoft.com/office/drawing/2014/main" id="{9EA9408C-37D0-CE41-84D3-F6AB4E02C057}"/>
              </a:ext>
            </a:extLst>
          </p:cNvPr>
          <p:cNvSpPr txBox="1"/>
          <p:nvPr/>
        </p:nvSpPr>
        <p:spPr>
          <a:xfrm>
            <a:off x="7423495" y="6266985"/>
            <a:ext cx="1691745" cy="307777"/>
          </a:xfrm>
          <a:prstGeom prst="rect">
            <a:avLst/>
          </a:prstGeom>
          <a:noFill/>
        </p:spPr>
        <p:txBody>
          <a:bodyPr wrap="none" rtlCol="0">
            <a:spAutoFit/>
          </a:bodyPr>
          <a:lstStyle/>
          <a:p>
            <a:r>
              <a:rPr lang="en-US" sz="1400" dirty="0">
                <a:latin typeface="Cambria" panose="02040503050406030204" pitchFamily="18" charset="0"/>
              </a:rPr>
              <a:t>2</a:t>
            </a:r>
            <a:r>
              <a:rPr lang="en-US" sz="1400" baseline="30000" dirty="0">
                <a:latin typeface="Cambria" panose="02040503050406030204" pitchFamily="18" charset="0"/>
              </a:rPr>
              <a:t>nd</a:t>
            </a:r>
            <a:r>
              <a:rPr lang="en-US" sz="1400" dirty="0">
                <a:latin typeface="Cambria" panose="02040503050406030204" pitchFamily="18" charset="0"/>
              </a:rPr>
              <a:t> November 2021</a:t>
            </a:r>
          </a:p>
        </p:txBody>
      </p:sp>
    </p:spTree>
    <p:extLst>
      <p:ext uri="{BB962C8B-B14F-4D97-AF65-F5344CB8AC3E}">
        <p14:creationId xmlns:p14="http://schemas.microsoft.com/office/powerpoint/2010/main" val="392147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latin typeface="Cambria" panose="02040503050406030204" pitchFamily="18" charset="0"/>
              </a:rPr>
              <a:t>Snapshot of Key</a:t>
            </a:r>
            <a:r>
              <a:rPr lang="en-IN" b="0" dirty="0">
                <a:latin typeface="Cambria" panose="02040503050406030204" pitchFamily="18" charset="0"/>
              </a:rPr>
              <a:t> </a:t>
            </a:r>
            <a:r>
              <a:rPr lang="en-IN" dirty="0">
                <a:latin typeface="Cambria" panose="02040503050406030204" pitchFamily="18" charset="0"/>
              </a:rPr>
              <a:t>Financials </a:t>
            </a:r>
          </a:p>
        </p:txBody>
      </p:sp>
      <p:sp>
        <p:nvSpPr>
          <p:cNvPr id="4" name="Slide Number Placeholder 3"/>
          <p:cNvSpPr>
            <a:spLocks noGrp="1"/>
          </p:cNvSpPr>
          <p:nvPr>
            <p:ph type="sldNum" sz="quarter" idx="12"/>
          </p:nvPr>
        </p:nvSpPr>
        <p:spPr>
          <a:xfrm>
            <a:off x="4915329" y="6594808"/>
            <a:ext cx="75342" cy="153888"/>
          </a:xfrm>
        </p:spPr>
        <p:txBody>
          <a:bodyPr/>
          <a:lstStyle/>
          <a:p>
            <a:fld id="{1F63F883-2583-495E-8B7F-546D1F15AE32}" type="slidenum">
              <a:rPr lang="en-US" smtClean="0">
                <a:latin typeface="Cambria" panose="02040503050406030204" pitchFamily="18" charset="0"/>
              </a:rPr>
              <a:pPr/>
              <a:t>10</a:t>
            </a:fld>
            <a:endParaRPr lang="en-US" dirty="0">
              <a:latin typeface="Cambria" panose="02040503050406030204" pitchFamily="18" charset="0"/>
            </a:endParaRPr>
          </a:p>
        </p:txBody>
      </p:sp>
      <p:graphicFrame>
        <p:nvGraphicFramePr>
          <p:cNvPr id="6" name="Table 6">
            <a:extLst>
              <a:ext uri="{FF2B5EF4-FFF2-40B4-BE49-F238E27FC236}">
                <a16:creationId xmlns:a16="http://schemas.microsoft.com/office/drawing/2014/main" id="{656C005C-F467-443D-AA0E-D23F95C0F1DD}"/>
              </a:ext>
            </a:extLst>
          </p:cNvPr>
          <p:cNvGraphicFramePr>
            <a:graphicFrameLocks noGrp="1"/>
          </p:cNvGraphicFramePr>
          <p:nvPr>
            <p:extLst>
              <p:ext uri="{D42A27DB-BD31-4B8C-83A1-F6EECF244321}">
                <p14:modId xmlns:p14="http://schemas.microsoft.com/office/powerpoint/2010/main" val="4172521209"/>
              </p:ext>
            </p:extLst>
          </p:nvPr>
        </p:nvGraphicFramePr>
        <p:xfrm>
          <a:off x="686518" y="937193"/>
          <a:ext cx="8457622" cy="4577302"/>
        </p:xfrm>
        <a:graphic>
          <a:graphicData uri="http://schemas.openxmlformats.org/drawingml/2006/table">
            <a:tbl>
              <a:tblPr firstRow="1" bandRow="1">
                <a:tableStyleId>{0660B408-B3CF-4A94-85FC-2B1E0A45F4A2}</a:tableStyleId>
              </a:tblPr>
              <a:tblGrid>
                <a:gridCol w="2674223">
                  <a:extLst>
                    <a:ext uri="{9D8B030D-6E8A-4147-A177-3AD203B41FA5}">
                      <a16:colId xmlns:a16="http://schemas.microsoft.com/office/drawing/2014/main" val="1864840613"/>
                    </a:ext>
                  </a:extLst>
                </a:gridCol>
                <a:gridCol w="1406198">
                  <a:extLst>
                    <a:ext uri="{9D8B030D-6E8A-4147-A177-3AD203B41FA5}">
                      <a16:colId xmlns:a16="http://schemas.microsoft.com/office/drawing/2014/main" val="3985077013"/>
                    </a:ext>
                  </a:extLst>
                </a:gridCol>
                <a:gridCol w="1439685">
                  <a:extLst>
                    <a:ext uri="{9D8B030D-6E8A-4147-A177-3AD203B41FA5}">
                      <a16:colId xmlns:a16="http://schemas.microsoft.com/office/drawing/2014/main" val="1419716892"/>
                    </a:ext>
                  </a:extLst>
                </a:gridCol>
                <a:gridCol w="1439685">
                  <a:extLst>
                    <a:ext uri="{9D8B030D-6E8A-4147-A177-3AD203B41FA5}">
                      <a16:colId xmlns:a16="http://schemas.microsoft.com/office/drawing/2014/main" val="2269869703"/>
                    </a:ext>
                  </a:extLst>
                </a:gridCol>
                <a:gridCol w="1497831">
                  <a:extLst>
                    <a:ext uri="{9D8B030D-6E8A-4147-A177-3AD203B41FA5}">
                      <a16:colId xmlns:a16="http://schemas.microsoft.com/office/drawing/2014/main" val="1450380904"/>
                    </a:ext>
                  </a:extLst>
                </a:gridCol>
              </a:tblGrid>
              <a:tr h="451321">
                <a:tc rowSpan="2">
                  <a:txBody>
                    <a:bodyPr/>
                    <a:lstStyle/>
                    <a:p>
                      <a:pPr algn="l" fontAlgn="b"/>
                      <a:r>
                        <a:rPr lang="en-US" sz="1500" b="1" u="none" strike="noStrike" dirty="0">
                          <a:solidFill>
                            <a:schemeClr val="bg1"/>
                          </a:solidFill>
                          <a:effectLst/>
                          <a:latin typeface="Cambria" panose="02040503050406030204" pitchFamily="18" charset="0"/>
                        </a:rPr>
                        <a:t>Particulars</a:t>
                      </a:r>
                      <a:endParaRPr lang="en-US" sz="1500" b="1" i="0" u="none" strike="noStrike" dirty="0">
                        <a:solidFill>
                          <a:schemeClr val="bg1"/>
                        </a:solidFill>
                        <a:effectLst/>
                        <a:latin typeface="Cambria" panose="02040503050406030204" pitchFamily="18" charset="0"/>
                      </a:endParaRPr>
                    </a:p>
                  </a:txBody>
                  <a:tcPr marL="4763" marR="4763" marT="4763" marB="0" anchor="ctr">
                    <a:solidFill>
                      <a:schemeClr val="accent2">
                        <a:lumMod val="75000"/>
                      </a:schemeClr>
                    </a:solidFill>
                  </a:tcPr>
                </a:tc>
                <a:tc gridSpan="3">
                  <a:txBody>
                    <a:bodyPr/>
                    <a:lstStyle/>
                    <a:p>
                      <a:pPr algn="ctr" fontAlgn="b"/>
                      <a:r>
                        <a:rPr lang="en-US" sz="1500" b="1" u="none" strike="noStrike" dirty="0">
                          <a:solidFill>
                            <a:schemeClr val="bg1"/>
                          </a:solidFill>
                          <a:effectLst/>
                          <a:latin typeface="Cambria" panose="02040503050406030204" pitchFamily="18" charset="0"/>
                        </a:rPr>
                        <a:t>Half-Year ended</a:t>
                      </a:r>
                      <a:endParaRPr lang="en-US" sz="1500" b="1" i="0" u="none" strike="noStrike" dirty="0">
                        <a:solidFill>
                          <a:schemeClr val="bg1"/>
                        </a:solidFill>
                        <a:effectLst/>
                        <a:latin typeface="Cambria" panose="02040503050406030204" pitchFamily="18" charset="0"/>
                      </a:endParaRPr>
                    </a:p>
                  </a:txBody>
                  <a:tcPr marL="4763" marR="4763" marT="4763" marB="0" anchor="ctr">
                    <a:solidFill>
                      <a:schemeClr val="accent2">
                        <a:lumMod val="75000"/>
                      </a:schemeClr>
                    </a:solidFill>
                  </a:tcPr>
                </a:tc>
                <a:tc hMerge="1">
                  <a:txBody>
                    <a:bodyPr/>
                    <a:lstStyle/>
                    <a:p>
                      <a:pPr algn="ctr" fontAlgn="b"/>
                      <a:endParaRPr lang="en-US" sz="1500" b="1" i="0" u="none" strike="noStrike" dirty="0">
                        <a:solidFill>
                          <a:srgbClr val="D3E8F5"/>
                        </a:solidFill>
                        <a:effectLst/>
                        <a:latin typeface="Cambria" panose="02040503050406030204" pitchFamily="18" charset="0"/>
                      </a:endParaRPr>
                    </a:p>
                  </a:txBody>
                  <a:tcPr marL="4763" marR="4763" marT="4763" marB="0" anchor="ctr"/>
                </a:tc>
                <a:tc hMerge="1">
                  <a:txBody>
                    <a:bodyPr/>
                    <a:lstStyle/>
                    <a:p>
                      <a:pPr algn="ctr" fontAlgn="b"/>
                      <a:endParaRPr lang="en-US" sz="1500" b="1" i="0" u="none" strike="noStrike" dirty="0">
                        <a:solidFill>
                          <a:schemeClr val="bg1"/>
                        </a:solidFill>
                        <a:effectLst/>
                        <a:latin typeface="Cambria" panose="02040503050406030204" pitchFamily="18" charset="0"/>
                      </a:endParaRPr>
                    </a:p>
                  </a:txBody>
                  <a:tcPr marL="4763" marR="4763" marT="4763" marB="0" anchor="ctr">
                    <a:solidFill>
                      <a:srgbClr val="20589C"/>
                    </a:solidFill>
                  </a:tcPr>
                </a:tc>
                <a:tc>
                  <a:txBody>
                    <a:bodyPr/>
                    <a:lstStyle/>
                    <a:p>
                      <a:pPr algn="ctr" fontAlgn="b"/>
                      <a:r>
                        <a:rPr lang="en-US" sz="1500" b="1" u="none" strike="noStrike" dirty="0">
                          <a:solidFill>
                            <a:schemeClr val="bg1"/>
                          </a:solidFill>
                          <a:effectLst/>
                          <a:latin typeface="Cambria" panose="02040503050406030204" pitchFamily="18" charset="0"/>
                        </a:rPr>
                        <a:t>Year-Ended</a:t>
                      </a:r>
                      <a:endParaRPr lang="en-US" sz="1500" b="1" i="0" u="none" strike="noStrike" dirty="0">
                        <a:solidFill>
                          <a:schemeClr val="bg1"/>
                        </a:solidFill>
                        <a:effectLst/>
                        <a:latin typeface="Cambria" panose="02040503050406030204" pitchFamily="18" charset="0"/>
                      </a:endParaRPr>
                    </a:p>
                  </a:txBody>
                  <a:tcPr marL="4763" marR="4763" marT="4763" marB="0" anchor="ctr">
                    <a:solidFill>
                      <a:schemeClr val="accent2">
                        <a:lumMod val="75000"/>
                      </a:schemeClr>
                    </a:solidFill>
                  </a:tcPr>
                </a:tc>
                <a:extLst>
                  <a:ext uri="{0D108BD9-81ED-4DB2-BD59-A6C34878D82A}">
                    <a16:rowId xmlns:a16="http://schemas.microsoft.com/office/drawing/2014/main" val="467840321"/>
                  </a:ext>
                </a:extLst>
              </a:tr>
              <a:tr h="476948">
                <a:tc vMerge="1">
                  <a:txBody>
                    <a:bodyPr/>
                    <a:lstStyle/>
                    <a:p>
                      <a:pPr algn="l" fontAlgn="b"/>
                      <a:r>
                        <a:rPr lang="en-US" sz="1500" b="1" u="none" strike="noStrike" dirty="0">
                          <a:solidFill>
                            <a:srgbClr val="D3E8F5"/>
                          </a:solidFill>
                          <a:effectLst/>
                          <a:latin typeface="Cambria" panose="02040503050406030204" pitchFamily="18" charset="0"/>
                        </a:rPr>
                        <a:t>Particulars</a:t>
                      </a:r>
                      <a:endParaRPr lang="en-US" sz="1500" b="1" i="0" u="none" strike="noStrike" dirty="0">
                        <a:solidFill>
                          <a:srgbClr val="D3E8F5"/>
                        </a:solidFill>
                        <a:effectLst/>
                        <a:latin typeface="Cambria" panose="02040503050406030204" pitchFamily="18" charset="0"/>
                      </a:endParaRPr>
                    </a:p>
                  </a:txBody>
                  <a:tcPr marL="4763" marR="4763" marT="4763" marB="0" anchor="ctr"/>
                </a:tc>
                <a:tc>
                  <a:txBody>
                    <a:bodyPr/>
                    <a:lstStyle/>
                    <a:p>
                      <a:pPr algn="ctr" fontAlgn="b"/>
                      <a:r>
                        <a:rPr lang="en-US" sz="1500" b="1" u="none" strike="noStrike" dirty="0">
                          <a:solidFill>
                            <a:schemeClr val="bg1"/>
                          </a:solidFill>
                          <a:effectLst/>
                          <a:latin typeface="Cambria" panose="02040503050406030204" pitchFamily="18" charset="0"/>
                        </a:rPr>
                        <a:t>30</a:t>
                      </a:r>
                      <a:r>
                        <a:rPr lang="en-US" sz="1500" b="1" u="none" strike="noStrike" baseline="30000" dirty="0">
                          <a:solidFill>
                            <a:schemeClr val="bg1"/>
                          </a:solidFill>
                          <a:effectLst/>
                          <a:latin typeface="Cambria" panose="02040503050406030204" pitchFamily="18" charset="0"/>
                        </a:rPr>
                        <a:t>th</a:t>
                      </a:r>
                      <a:r>
                        <a:rPr lang="en-US" sz="1500" b="1" u="none" strike="noStrike" dirty="0">
                          <a:solidFill>
                            <a:schemeClr val="bg1"/>
                          </a:solidFill>
                          <a:effectLst/>
                          <a:latin typeface="Cambria" panose="02040503050406030204" pitchFamily="18" charset="0"/>
                        </a:rPr>
                        <a:t> Sept 2021</a:t>
                      </a:r>
                      <a:endParaRPr lang="en-US" sz="1500" b="1" i="0" u="none" strike="noStrike" baseline="30000" dirty="0">
                        <a:solidFill>
                          <a:schemeClr val="bg1"/>
                        </a:solidFill>
                        <a:effectLst/>
                        <a:latin typeface="Cambria" panose="02040503050406030204" pitchFamily="18" charset="0"/>
                      </a:endParaRPr>
                    </a:p>
                  </a:txBody>
                  <a:tcPr marL="4763" marR="4763" marT="4763" marB="0" anchor="ctr">
                    <a:solidFill>
                      <a:schemeClr val="accent2">
                        <a:lumMod val="75000"/>
                      </a:schemeClr>
                    </a:solidFill>
                  </a:tcPr>
                </a:tc>
                <a:tc>
                  <a:txBody>
                    <a:bodyPr/>
                    <a:lstStyle/>
                    <a:p>
                      <a:pPr algn="ctr" fontAlgn="b"/>
                      <a:r>
                        <a:rPr lang="en-US" sz="1500" b="1" u="none" strike="noStrike" dirty="0">
                          <a:solidFill>
                            <a:schemeClr val="bg1"/>
                          </a:solidFill>
                          <a:effectLst/>
                          <a:latin typeface="Cambria" panose="02040503050406030204" pitchFamily="18" charset="0"/>
                        </a:rPr>
                        <a:t>30</a:t>
                      </a:r>
                      <a:r>
                        <a:rPr lang="en-US" sz="1500" b="1" u="none" strike="noStrike" baseline="30000" dirty="0">
                          <a:solidFill>
                            <a:schemeClr val="bg1"/>
                          </a:solidFill>
                          <a:effectLst/>
                          <a:latin typeface="Cambria" panose="02040503050406030204" pitchFamily="18" charset="0"/>
                        </a:rPr>
                        <a:t>th</a:t>
                      </a:r>
                      <a:r>
                        <a:rPr lang="en-US" sz="1500" b="1" u="none" strike="noStrike" dirty="0">
                          <a:solidFill>
                            <a:schemeClr val="bg1"/>
                          </a:solidFill>
                          <a:effectLst/>
                          <a:latin typeface="Cambria" panose="02040503050406030204" pitchFamily="18" charset="0"/>
                        </a:rPr>
                        <a:t> Sept  2020</a:t>
                      </a:r>
                      <a:r>
                        <a:rPr lang="en-US" sz="1500" b="1" u="none" strike="noStrike" baseline="30000" dirty="0">
                          <a:solidFill>
                            <a:schemeClr val="bg1"/>
                          </a:solidFill>
                          <a:effectLst/>
                          <a:latin typeface="Cambria" panose="02040503050406030204" pitchFamily="18" charset="0"/>
                        </a:rPr>
                        <a:t> </a:t>
                      </a:r>
                      <a:endParaRPr lang="en-US" sz="1500" b="1" i="0" u="none" strike="noStrike" dirty="0">
                        <a:solidFill>
                          <a:schemeClr val="bg1"/>
                        </a:solidFill>
                        <a:effectLst/>
                        <a:latin typeface="Cambria" panose="02040503050406030204" pitchFamily="18" charset="0"/>
                      </a:endParaRPr>
                    </a:p>
                  </a:txBody>
                  <a:tcPr marL="4763" marR="4763" marT="4763" marB="0" anchor="ctr">
                    <a:solidFill>
                      <a:schemeClr val="accent2">
                        <a:lumMod val="75000"/>
                      </a:schemeClr>
                    </a:solidFill>
                  </a:tcPr>
                </a:tc>
                <a:tc>
                  <a:txBody>
                    <a:bodyPr/>
                    <a:lstStyle/>
                    <a:p>
                      <a:pPr algn="ctr" fontAlgn="b"/>
                      <a:r>
                        <a:rPr lang="en-US" sz="1500" b="1" u="none" strike="noStrike" dirty="0">
                          <a:solidFill>
                            <a:schemeClr val="bg1"/>
                          </a:solidFill>
                          <a:effectLst/>
                          <a:latin typeface="Cambria" panose="02040503050406030204" pitchFamily="18" charset="0"/>
                        </a:rPr>
                        <a:t>Growth in %</a:t>
                      </a:r>
                      <a:endParaRPr lang="en-US" sz="1500" b="1" i="0" u="none" strike="noStrike" dirty="0">
                        <a:solidFill>
                          <a:schemeClr val="bg1"/>
                        </a:solidFill>
                        <a:effectLst/>
                        <a:latin typeface="Cambria" panose="02040503050406030204" pitchFamily="18" charset="0"/>
                      </a:endParaRPr>
                    </a:p>
                  </a:txBody>
                  <a:tcPr marL="4763" marR="4763" marT="4763" marB="0" anchor="ctr">
                    <a:solidFill>
                      <a:schemeClr val="accent2">
                        <a:lumMod val="75000"/>
                      </a:schemeClr>
                    </a:solidFill>
                  </a:tcPr>
                </a:tc>
                <a:tc>
                  <a:txBody>
                    <a:bodyPr/>
                    <a:lstStyle/>
                    <a:p>
                      <a:pPr algn="ctr" fontAlgn="b"/>
                      <a:r>
                        <a:rPr lang="en-US" sz="1500" b="1" u="none" strike="noStrike" dirty="0">
                          <a:solidFill>
                            <a:schemeClr val="bg1"/>
                          </a:solidFill>
                          <a:effectLst/>
                          <a:latin typeface="Cambria" panose="02040503050406030204" pitchFamily="18" charset="0"/>
                        </a:rPr>
                        <a:t>31</a:t>
                      </a:r>
                      <a:r>
                        <a:rPr lang="en-US" sz="1500" b="1" u="none" strike="noStrike" baseline="30000" dirty="0">
                          <a:solidFill>
                            <a:schemeClr val="bg1"/>
                          </a:solidFill>
                          <a:effectLst/>
                          <a:latin typeface="Cambria" panose="02040503050406030204" pitchFamily="18" charset="0"/>
                        </a:rPr>
                        <a:t>st</a:t>
                      </a:r>
                      <a:r>
                        <a:rPr lang="en-US" sz="1500" b="1" u="none" strike="noStrike" dirty="0">
                          <a:solidFill>
                            <a:schemeClr val="bg1"/>
                          </a:solidFill>
                          <a:effectLst/>
                          <a:latin typeface="Cambria" panose="02040503050406030204" pitchFamily="18" charset="0"/>
                        </a:rPr>
                        <a:t> March 2021</a:t>
                      </a:r>
                      <a:endParaRPr lang="en-US" sz="1500" b="1" i="0" u="none" strike="noStrike" dirty="0">
                        <a:solidFill>
                          <a:schemeClr val="bg1"/>
                        </a:solidFill>
                        <a:effectLst/>
                        <a:latin typeface="Cambria" panose="02040503050406030204" pitchFamily="18" charset="0"/>
                      </a:endParaRPr>
                    </a:p>
                  </a:txBody>
                  <a:tcPr marL="4763" marR="4763" marT="4763" marB="0" anchor="ctr">
                    <a:solidFill>
                      <a:schemeClr val="accent2">
                        <a:lumMod val="75000"/>
                      </a:schemeClr>
                    </a:solidFill>
                  </a:tcPr>
                </a:tc>
                <a:extLst>
                  <a:ext uri="{0D108BD9-81ED-4DB2-BD59-A6C34878D82A}">
                    <a16:rowId xmlns:a16="http://schemas.microsoft.com/office/drawing/2014/main" val="3427733314"/>
                  </a:ext>
                </a:extLst>
              </a:tr>
              <a:tr h="645264">
                <a:tc>
                  <a:txBody>
                    <a:bodyPr/>
                    <a:lstStyle/>
                    <a:p>
                      <a:pPr algn="l" fontAlgn="b"/>
                      <a:r>
                        <a:rPr lang="en-US" sz="1500" b="1" u="none" strike="noStrike" dirty="0">
                          <a:solidFill>
                            <a:schemeClr val="tx1"/>
                          </a:solidFill>
                          <a:effectLst/>
                          <a:latin typeface="Cambria" panose="02040503050406030204" pitchFamily="18" charset="0"/>
                        </a:rPr>
                        <a:t>Revenue from Operations</a:t>
                      </a:r>
                      <a:endParaRPr lang="en-US" sz="1500" b="1" i="0" u="none" strike="noStrike" dirty="0">
                        <a:solidFill>
                          <a:schemeClr val="tx1"/>
                        </a:solidFill>
                        <a:effectLst/>
                        <a:latin typeface="Cambria" panose="02040503050406030204" pitchFamily="18" charset="0"/>
                      </a:endParaRPr>
                    </a:p>
                  </a:txBody>
                  <a:tcPr marL="4763" marR="4763" marT="4763" marB="0" anchor="ctr"/>
                </a:tc>
                <a:tc>
                  <a:txBody>
                    <a:bodyPr/>
                    <a:lstStyle/>
                    <a:p>
                      <a:pPr marL="0" algn="r" defTabSz="914400" rtl="0" eaLnBrk="1" fontAlgn="b" latinLnBrk="0" hangingPunct="1"/>
                      <a:r>
                        <a:rPr lang="en-IN" sz="1400" b="0" u="none" strike="noStrike" kern="1200" dirty="0">
                          <a:solidFill>
                            <a:schemeClr val="tx1"/>
                          </a:solidFill>
                          <a:effectLst/>
                          <a:latin typeface="Cambria" panose="02040503050406030204" pitchFamily="18" charset="0"/>
                        </a:rPr>
                        <a:t>9,272                          </a:t>
                      </a:r>
                      <a:endParaRPr lang="en-IN" sz="1400" b="0" i="0" u="none" strike="noStrike" kern="1200" dirty="0">
                        <a:solidFill>
                          <a:schemeClr val="tx1"/>
                        </a:solidFill>
                        <a:effectLst/>
                        <a:latin typeface="Cambria" panose="02040503050406030204" pitchFamily="18" charset="0"/>
                        <a:ea typeface="+mn-ea"/>
                        <a:cs typeface="+mn-cs"/>
                      </a:endParaRPr>
                    </a:p>
                  </a:txBody>
                  <a:tcPr marL="9525" marR="9525" marT="9525" marB="0" anchor="ctr"/>
                </a:tc>
                <a:tc>
                  <a:txBody>
                    <a:bodyPr/>
                    <a:lstStyle/>
                    <a:p>
                      <a:pPr algn="r" fontAlgn="b"/>
                      <a:r>
                        <a:rPr lang="en-IN" sz="1400" b="0" u="none" strike="noStrike" dirty="0">
                          <a:solidFill>
                            <a:schemeClr val="tx1"/>
                          </a:solidFill>
                          <a:effectLst/>
                          <a:latin typeface="Cambria" panose="02040503050406030204" pitchFamily="18" charset="0"/>
                        </a:rPr>
                        <a:t>7,383 </a:t>
                      </a:r>
                      <a:endParaRPr lang="en-IN" sz="1400" b="0" i="0" u="none" strike="noStrike" dirty="0">
                        <a:solidFill>
                          <a:schemeClr val="tx1"/>
                        </a:solidFill>
                        <a:effectLst/>
                        <a:latin typeface="Cambria" panose="02040503050406030204" pitchFamily="18" charset="0"/>
                      </a:endParaRPr>
                    </a:p>
                  </a:txBody>
                  <a:tcPr marL="0" marR="0" marT="0" marB="0" anchor="ctr"/>
                </a:tc>
                <a:tc>
                  <a:txBody>
                    <a:bodyPr/>
                    <a:lstStyle/>
                    <a:p>
                      <a:pPr algn="r" fontAlgn="b"/>
                      <a:r>
                        <a:rPr lang="en-IN" sz="1400" b="0" i="0" u="none" strike="noStrike" dirty="0">
                          <a:solidFill>
                            <a:schemeClr val="tx1"/>
                          </a:solidFill>
                          <a:effectLst/>
                          <a:latin typeface="Cambria" panose="02040503050406030204" pitchFamily="18" charset="0"/>
                        </a:rPr>
                        <a:t>26%</a:t>
                      </a:r>
                    </a:p>
                  </a:txBody>
                  <a:tcPr marL="0" marR="0" marT="0" marB="0" anchor="ctr"/>
                </a:tc>
                <a:tc>
                  <a:txBody>
                    <a:bodyPr/>
                    <a:lstStyle/>
                    <a:p>
                      <a:pPr algn="r" fontAlgn="b"/>
                      <a:r>
                        <a:rPr lang="en-IN" sz="1400" b="0" u="none" strike="noStrike" dirty="0">
                          <a:solidFill>
                            <a:schemeClr val="tx1"/>
                          </a:solidFill>
                          <a:effectLst/>
                          <a:latin typeface="Cambria" panose="02040503050406030204" pitchFamily="18" charset="0"/>
                        </a:rPr>
                        <a:t> 15,770 </a:t>
                      </a:r>
                      <a:endParaRPr lang="en-IN" sz="1400" b="0" i="0" u="none" strike="noStrike" dirty="0">
                        <a:solidFill>
                          <a:schemeClr val="tx1"/>
                        </a:solidFill>
                        <a:effectLst/>
                        <a:latin typeface="Cambria" panose="02040503050406030204" pitchFamily="18" charset="0"/>
                      </a:endParaRPr>
                    </a:p>
                  </a:txBody>
                  <a:tcPr marL="0" marR="0" marT="0" marB="0" anchor="ctr"/>
                </a:tc>
                <a:extLst>
                  <a:ext uri="{0D108BD9-81ED-4DB2-BD59-A6C34878D82A}">
                    <a16:rowId xmlns:a16="http://schemas.microsoft.com/office/drawing/2014/main" val="1690490981"/>
                  </a:ext>
                </a:extLst>
              </a:tr>
              <a:tr h="520039">
                <a:tc>
                  <a:txBody>
                    <a:bodyPr/>
                    <a:lstStyle/>
                    <a:p>
                      <a:pPr algn="l" fontAlgn="b"/>
                      <a:r>
                        <a:rPr lang="en-US" sz="1500" b="1" u="none" strike="noStrike" dirty="0">
                          <a:solidFill>
                            <a:schemeClr val="tx1"/>
                          </a:solidFill>
                          <a:effectLst/>
                          <a:latin typeface="Cambria" panose="02040503050406030204" pitchFamily="18" charset="0"/>
                        </a:rPr>
                        <a:t>Finance Cost</a:t>
                      </a:r>
                      <a:endParaRPr lang="en-US" sz="1500" b="1" i="0" u="none" strike="noStrike" dirty="0">
                        <a:solidFill>
                          <a:schemeClr val="tx1"/>
                        </a:solidFill>
                        <a:effectLst/>
                        <a:latin typeface="Cambria" panose="02040503050406030204" pitchFamily="18" charset="0"/>
                      </a:endParaRPr>
                    </a:p>
                  </a:txBody>
                  <a:tcPr marL="4763" marR="4763" marT="4763" marB="0" anchor="ctr"/>
                </a:tc>
                <a:tc>
                  <a:txBody>
                    <a:bodyPr/>
                    <a:lstStyle/>
                    <a:p>
                      <a:pPr marL="0" algn="r" defTabSz="914400" rtl="0" eaLnBrk="1" fontAlgn="b" latinLnBrk="0" hangingPunct="1"/>
                      <a:r>
                        <a:rPr lang="en-US" sz="1400" b="0" i="0" u="none" strike="noStrike" kern="1200" dirty="0">
                          <a:solidFill>
                            <a:schemeClr val="tx1"/>
                          </a:solidFill>
                          <a:effectLst/>
                          <a:latin typeface="Cambria" panose="02040503050406030204" pitchFamily="18" charset="0"/>
                          <a:ea typeface="+mn-ea"/>
                          <a:cs typeface="+mn-cs"/>
                        </a:rPr>
                        <a:t>6,231</a:t>
                      </a:r>
                    </a:p>
                  </a:txBody>
                  <a:tcPr marL="4763" marR="4763" marT="4763" marB="0" anchor="ctr"/>
                </a:tc>
                <a:tc>
                  <a:txBody>
                    <a:bodyPr/>
                    <a:lstStyle/>
                    <a:p>
                      <a:pPr algn="r" fontAlgn="b"/>
                      <a:r>
                        <a:rPr lang="en-IN" sz="1400" b="0" u="none" strike="noStrike" dirty="0">
                          <a:solidFill>
                            <a:schemeClr val="tx1"/>
                          </a:solidFill>
                          <a:effectLst/>
                          <a:latin typeface="Cambria" panose="02040503050406030204" pitchFamily="18" charset="0"/>
                        </a:rPr>
                        <a:t>5,441 </a:t>
                      </a:r>
                      <a:endParaRPr lang="en-IN" sz="1400" b="0" i="0" u="none" strike="noStrike" dirty="0">
                        <a:solidFill>
                          <a:schemeClr val="tx1"/>
                        </a:solidFill>
                        <a:effectLst/>
                        <a:latin typeface="Cambria" panose="02040503050406030204" pitchFamily="18" charset="0"/>
                      </a:endParaRPr>
                    </a:p>
                  </a:txBody>
                  <a:tcPr marL="0" marR="0" marT="0" marB="0" anchor="ctr"/>
                </a:tc>
                <a:tc>
                  <a:txBody>
                    <a:bodyPr/>
                    <a:lstStyle/>
                    <a:p>
                      <a:pPr algn="r" fontAlgn="b"/>
                      <a:r>
                        <a:rPr lang="en-IN" sz="1400" b="0" i="0" u="none" strike="noStrike" dirty="0">
                          <a:solidFill>
                            <a:schemeClr val="tx1"/>
                          </a:solidFill>
                          <a:effectLst/>
                          <a:latin typeface="Cambria" panose="02040503050406030204" pitchFamily="18" charset="0"/>
                        </a:rPr>
                        <a:t>15%</a:t>
                      </a:r>
                    </a:p>
                  </a:txBody>
                  <a:tcPr marL="0" marR="0" marT="0" marB="0" anchor="ctr"/>
                </a:tc>
                <a:tc>
                  <a:txBody>
                    <a:bodyPr/>
                    <a:lstStyle/>
                    <a:p>
                      <a:pPr algn="r" fontAlgn="b"/>
                      <a:r>
                        <a:rPr lang="en-IN" sz="1400" b="0" u="none" strike="noStrike" dirty="0">
                          <a:solidFill>
                            <a:schemeClr val="tx1"/>
                          </a:solidFill>
                          <a:effectLst/>
                          <a:latin typeface="Cambria" panose="02040503050406030204" pitchFamily="18" charset="0"/>
                        </a:rPr>
                        <a:t> 11,237 </a:t>
                      </a:r>
                      <a:endParaRPr lang="en-IN" sz="1400" b="0" i="0" u="none" strike="noStrike" dirty="0">
                        <a:solidFill>
                          <a:schemeClr val="tx1"/>
                        </a:solidFill>
                        <a:effectLst/>
                        <a:latin typeface="Cambria" panose="02040503050406030204" pitchFamily="18" charset="0"/>
                      </a:endParaRPr>
                    </a:p>
                  </a:txBody>
                  <a:tcPr marL="0" marR="0" marT="0" marB="0" anchor="ctr"/>
                </a:tc>
                <a:extLst>
                  <a:ext uri="{0D108BD9-81ED-4DB2-BD59-A6C34878D82A}">
                    <a16:rowId xmlns:a16="http://schemas.microsoft.com/office/drawing/2014/main" val="578370944"/>
                  </a:ext>
                </a:extLst>
              </a:tr>
              <a:tr h="597312">
                <a:tc>
                  <a:txBody>
                    <a:bodyPr/>
                    <a:lstStyle/>
                    <a:p>
                      <a:pPr algn="l" fontAlgn="b"/>
                      <a:r>
                        <a:rPr lang="en-US" sz="1500" b="1" u="none" strike="noStrike" dirty="0">
                          <a:solidFill>
                            <a:schemeClr val="tx1"/>
                          </a:solidFill>
                          <a:effectLst/>
                          <a:latin typeface="Cambria" panose="02040503050406030204" pitchFamily="18" charset="0"/>
                        </a:rPr>
                        <a:t>Net Interest Income</a:t>
                      </a:r>
                      <a:endParaRPr lang="en-US" sz="1500" b="1" i="0" u="none" strike="noStrike" dirty="0">
                        <a:solidFill>
                          <a:schemeClr val="tx1"/>
                        </a:solidFill>
                        <a:effectLst/>
                        <a:latin typeface="Cambria" panose="02040503050406030204" pitchFamily="18" charset="0"/>
                      </a:endParaRPr>
                    </a:p>
                  </a:txBody>
                  <a:tcPr marL="4763" marR="4763" marT="4763" marB="0" anchor="ctr"/>
                </a:tc>
                <a:tc>
                  <a:txBody>
                    <a:bodyPr/>
                    <a:lstStyle/>
                    <a:p>
                      <a:pPr algn="r" fontAlgn="b"/>
                      <a:r>
                        <a:rPr lang="en-US" sz="1400" b="0" i="0" u="none" strike="noStrike" dirty="0">
                          <a:solidFill>
                            <a:schemeClr val="tx1"/>
                          </a:solidFill>
                          <a:effectLst/>
                          <a:latin typeface="Cambria" panose="02040503050406030204" pitchFamily="18" charset="0"/>
                        </a:rPr>
                        <a:t>3,041</a:t>
                      </a:r>
                    </a:p>
                  </a:txBody>
                  <a:tcPr marL="4763" marR="4763" marT="4763" marB="0" anchor="ctr"/>
                </a:tc>
                <a:tc>
                  <a:txBody>
                    <a:bodyPr/>
                    <a:lstStyle/>
                    <a:p>
                      <a:pPr algn="r" fontAlgn="b"/>
                      <a:r>
                        <a:rPr lang="en-IN" sz="1400" b="0" i="0" u="none" strike="noStrike" dirty="0">
                          <a:solidFill>
                            <a:schemeClr val="tx1"/>
                          </a:solidFill>
                          <a:effectLst/>
                          <a:latin typeface="Cambria" panose="02040503050406030204" pitchFamily="18" charset="0"/>
                        </a:rPr>
                        <a:t>1,942</a:t>
                      </a:r>
                    </a:p>
                  </a:txBody>
                  <a:tcPr marL="0" marR="0" marT="0" marB="0" anchor="ctr"/>
                </a:tc>
                <a:tc>
                  <a:txBody>
                    <a:bodyPr/>
                    <a:lstStyle/>
                    <a:p>
                      <a:pPr algn="r" fontAlgn="b"/>
                      <a:r>
                        <a:rPr lang="en-IN" sz="1400" b="0" i="0" u="none" strike="noStrike" dirty="0">
                          <a:solidFill>
                            <a:schemeClr val="tx1"/>
                          </a:solidFill>
                          <a:effectLst/>
                          <a:latin typeface="Cambria" panose="02040503050406030204" pitchFamily="18" charset="0"/>
                        </a:rPr>
                        <a:t>57%</a:t>
                      </a:r>
                    </a:p>
                  </a:txBody>
                  <a:tcPr marL="0" marR="0" marT="0" marB="0" anchor="ctr"/>
                </a:tc>
                <a:tc>
                  <a:txBody>
                    <a:bodyPr/>
                    <a:lstStyle/>
                    <a:p>
                      <a:pPr algn="r" fontAlgn="b"/>
                      <a:r>
                        <a:rPr lang="en-IN" sz="1400" b="0" u="none" strike="noStrike" dirty="0">
                          <a:solidFill>
                            <a:schemeClr val="tx1"/>
                          </a:solidFill>
                          <a:effectLst/>
                          <a:latin typeface="Cambria" panose="02040503050406030204" pitchFamily="18" charset="0"/>
                        </a:rPr>
                        <a:t>4,533</a:t>
                      </a:r>
                      <a:endParaRPr lang="en-IN" sz="1400" b="0" i="0" u="none" strike="noStrike" dirty="0">
                        <a:solidFill>
                          <a:schemeClr val="tx1"/>
                        </a:solidFill>
                        <a:effectLst/>
                        <a:latin typeface="Cambria" panose="02040503050406030204" pitchFamily="18" charset="0"/>
                      </a:endParaRPr>
                    </a:p>
                  </a:txBody>
                  <a:tcPr marL="0" marR="0" marT="0" marB="0" anchor="ctr"/>
                </a:tc>
                <a:extLst>
                  <a:ext uri="{0D108BD9-81ED-4DB2-BD59-A6C34878D82A}">
                    <a16:rowId xmlns:a16="http://schemas.microsoft.com/office/drawing/2014/main" val="1239315143"/>
                  </a:ext>
                </a:extLst>
              </a:tr>
              <a:tr h="619036">
                <a:tc>
                  <a:txBody>
                    <a:bodyPr/>
                    <a:lstStyle/>
                    <a:p>
                      <a:pPr algn="l" fontAlgn="b"/>
                      <a:r>
                        <a:rPr lang="en-US" sz="1500" b="1" u="none" strike="noStrike" dirty="0">
                          <a:solidFill>
                            <a:schemeClr val="tx1"/>
                          </a:solidFill>
                          <a:effectLst/>
                          <a:latin typeface="Cambria" panose="02040503050406030204" pitchFamily="18" charset="0"/>
                        </a:rPr>
                        <a:t>Profit Before Tax</a:t>
                      </a:r>
                      <a:endParaRPr lang="en-US" sz="1500" b="1" i="0" u="none" strike="noStrike" dirty="0">
                        <a:solidFill>
                          <a:schemeClr val="tx1"/>
                        </a:solidFill>
                        <a:effectLst/>
                        <a:latin typeface="Cambria" panose="02040503050406030204" pitchFamily="18" charset="0"/>
                      </a:endParaRPr>
                    </a:p>
                  </a:txBody>
                  <a:tcPr marL="4763" marR="4763" marT="4763" marB="0" anchor="ctr"/>
                </a:tc>
                <a:tc>
                  <a:txBody>
                    <a:bodyPr/>
                    <a:lstStyle/>
                    <a:p>
                      <a:pPr algn="r" fontAlgn="t"/>
                      <a:r>
                        <a:rPr lang="en-IN" sz="1400" b="0" u="none" strike="noStrike" kern="1200" dirty="0">
                          <a:solidFill>
                            <a:schemeClr val="tx1"/>
                          </a:solidFill>
                          <a:effectLst/>
                          <a:latin typeface="Cambria" panose="02040503050406030204" pitchFamily="18" charset="0"/>
                        </a:rPr>
                        <a:t>3,003 </a:t>
                      </a:r>
                      <a:endParaRPr lang="en-IN" sz="1400" b="0" i="0" u="none" strike="noStrike" kern="1200" dirty="0">
                        <a:solidFill>
                          <a:schemeClr val="tx1"/>
                        </a:solidFill>
                        <a:effectLst/>
                        <a:latin typeface="Cambria" panose="02040503050406030204" pitchFamily="18" charset="0"/>
                        <a:ea typeface="+mn-ea"/>
                        <a:cs typeface="+mn-cs"/>
                      </a:endParaRPr>
                    </a:p>
                  </a:txBody>
                  <a:tcPr marL="0" marR="0" marT="0" marB="0" anchor="ctr"/>
                </a:tc>
                <a:tc>
                  <a:txBody>
                    <a:bodyPr/>
                    <a:lstStyle/>
                    <a:p>
                      <a:pPr algn="r" fontAlgn="t"/>
                      <a:r>
                        <a:rPr lang="en-IN" sz="1400" b="0" u="none" strike="noStrike" kern="1200" dirty="0">
                          <a:solidFill>
                            <a:schemeClr val="tx1"/>
                          </a:solidFill>
                          <a:effectLst/>
                          <a:latin typeface="Cambria" panose="02040503050406030204" pitchFamily="18" charset="0"/>
                        </a:rPr>
                        <a:t>1,887 </a:t>
                      </a:r>
                      <a:endParaRPr lang="en-IN" sz="1400" b="0" i="0" u="none" strike="noStrike" kern="1200" dirty="0">
                        <a:solidFill>
                          <a:schemeClr val="tx1"/>
                        </a:solidFill>
                        <a:effectLst/>
                        <a:latin typeface="Cambria" panose="02040503050406030204" pitchFamily="18" charset="0"/>
                        <a:ea typeface="+mn-ea"/>
                        <a:cs typeface="+mn-cs"/>
                      </a:endParaRPr>
                    </a:p>
                  </a:txBody>
                  <a:tcPr marL="0" marR="0" marT="0" marB="0" anchor="ctr"/>
                </a:tc>
                <a:tc>
                  <a:txBody>
                    <a:bodyPr/>
                    <a:lstStyle/>
                    <a:p>
                      <a:pPr algn="r" fontAlgn="t"/>
                      <a:r>
                        <a:rPr lang="en-IN" sz="1400" b="0" i="0" u="none" strike="noStrike" kern="1200" dirty="0">
                          <a:solidFill>
                            <a:schemeClr val="tx1"/>
                          </a:solidFill>
                          <a:effectLst/>
                          <a:latin typeface="Cambria" panose="02040503050406030204" pitchFamily="18" charset="0"/>
                          <a:ea typeface="+mn-ea"/>
                          <a:cs typeface="+mn-cs"/>
                        </a:rPr>
                        <a:t>59%</a:t>
                      </a:r>
                    </a:p>
                  </a:txBody>
                  <a:tcPr marL="0" marR="0" marT="0" marB="0" anchor="ctr"/>
                </a:tc>
                <a:tc>
                  <a:txBody>
                    <a:bodyPr/>
                    <a:lstStyle/>
                    <a:p>
                      <a:pPr algn="r" fontAlgn="b"/>
                      <a:r>
                        <a:rPr lang="en-IN" sz="1400" b="0" u="none" strike="noStrike" dirty="0">
                          <a:solidFill>
                            <a:schemeClr val="tx1"/>
                          </a:solidFill>
                          <a:effectLst/>
                          <a:latin typeface="Cambria" panose="02040503050406030204" pitchFamily="18" charset="0"/>
                        </a:rPr>
                        <a:t> 4,416 </a:t>
                      </a:r>
                      <a:endParaRPr lang="en-IN" sz="1400" b="0" i="0" u="none" strike="noStrike" dirty="0">
                        <a:solidFill>
                          <a:schemeClr val="tx1"/>
                        </a:solidFill>
                        <a:effectLst/>
                        <a:latin typeface="Cambria" panose="02040503050406030204" pitchFamily="18" charset="0"/>
                      </a:endParaRPr>
                    </a:p>
                  </a:txBody>
                  <a:tcPr marL="0" marR="0" marT="0" marB="0" anchor="ctr"/>
                </a:tc>
                <a:extLst>
                  <a:ext uri="{0D108BD9-81ED-4DB2-BD59-A6C34878D82A}">
                    <a16:rowId xmlns:a16="http://schemas.microsoft.com/office/drawing/2014/main" val="835952791"/>
                  </a:ext>
                </a:extLst>
              </a:tr>
              <a:tr h="632311">
                <a:tc>
                  <a:txBody>
                    <a:bodyPr/>
                    <a:lstStyle/>
                    <a:p>
                      <a:pPr algn="l" fontAlgn="b"/>
                      <a:r>
                        <a:rPr lang="en-US" sz="1500" b="1" u="none" strike="noStrike" dirty="0">
                          <a:solidFill>
                            <a:schemeClr val="tx1"/>
                          </a:solidFill>
                          <a:effectLst/>
                          <a:latin typeface="Cambria" panose="02040503050406030204" pitchFamily="18" charset="0"/>
                        </a:rPr>
                        <a:t>Profit After Tax</a:t>
                      </a:r>
                      <a:endParaRPr lang="en-US" sz="1500" b="1" i="0" u="none" strike="noStrike" dirty="0">
                        <a:solidFill>
                          <a:schemeClr val="tx1"/>
                        </a:solidFill>
                        <a:effectLst/>
                        <a:latin typeface="Cambria" panose="02040503050406030204" pitchFamily="18" charset="0"/>
                      </a:endParaRPr>
                    </a:p>
                  </a:txBody>
                  <a:tcPr marL="4763" marR="4763" marT="4763" marB="0" anchor="ctr"/>
                </a:tc>
                <a:tc>
                  <a:txBody>
                    <a:bodyPr/>
                    <a:lstStyle/>
                    <a:p>
                      <a:pPr algn="r" fontAlgn="t"/>
                      <a:r>
                        <a:rPr lang="en-IN" sz="1400" b="0" u="none" strike="noStrike" kern="1200" dirty="0">
                          <a:solidFill>
                            <a:schemeClr val="tx1"/>
                          </a:solidFill>
                          <a:effectLst/>
                          <a:latin typeface="Cambria" panose="02040503050406030204" pitchFamily="18" charset="0"/>
                        </a:rPr>
                        <a:t>3,003 </a:t>
                      </a:r>
                      <a:endParaRPr lang="en-IN" sz="1400" b="0" i="0" u="none" strike="noStrike" kern="1200" dirty="0">
                        <a:solidFill>
                          <a:schemeClr val="tx1"/>
                        </a:solidFill>
                        <a:effectLst/>
                        <a:latin typeface="Cambria" panose="02040503050406030204" pitchFamily="18" charset="0"/>
                        <a:ea typeface="+mn-ea"/>
                        <a:cs typeface="+mn-cs"/>
                      </a:endParaRPr>
                    </a:p>
                  </a:txBody>
                  <a:tcPr marL="0" marR="0" marT="0" marB="0" anchor="ctr"/>
                </a:tc>
                <a:tc>
                  <a:txBody>
                    <a:bodyPr/>
                    <a:lstStyle/>
                    <a:p>
                      <a:pPr algn="r" fontAlgn="t"/>
                      <a:r>
                        <a:rPr lang="en-IN" sz="1400" b="0" u="none" strike="noStrike" kern="1200" dirty="0">
                          <a:solidFill>
                            <a:schemeClr val="tx1"/>
                          </a:solidFill>
                          <a:effectLst/>
                          <a:latin typeface="Cambria" panose="02040503050406030204" pitchFamily="18" charset="0"/>
                        </a:rPr>
                        <a:t>1,887 </a:t>
                      </a:r>
                      <a:endParaRPr lang="en-IN" sz="1400" b="0" i="0" u="none" strike="noStrike" kern="1200" dirty="0">
                        <a:solidFill>
                          <a:schemeClr val="tx1"/>
                        </a:solidFill>
                        <a:effectLst/>
                        <a:latin typeface="Cambria" panose="02040503050406030204" pitchFamily="18" charset="0"/>
                        <a:ea typeface="+mn-ea"/>
                        <a:cs typeface="+mn-cs"/>
                      </a:endParaRPr>
                    </a:p>
                  </a:txBody>
                  <a:tcPr marL="0" marR="0" marT="0" marB="0" anchor="ctr"/>
                </a:tc>
                <a:tc>
                  <a:txBody>
                    <a:bodyPr/>
                    <a:lstStyle/>
                    <a:p>
                      <a:pPr algn="r" fontAlgn="t"/>
                      <a:r>
                        <a:rPr lang="en-IN" sz="1400" b="0" i="0" u="none" strike="noStrike" kern="1200" dirty="0">
                          <a:solidFill>
                            <a:schemeClr val="tx1"/>
                          </a:solidFill>
                          <a:effectLst/>
                          <a:latin typeface="Cambria" panose="02040503050406030204" pitchFamily="18" charset="0"/>
                          <a:ea typeface="+mn-ea"/>
                          <a:cs typeface="+mn-cs"/>
                        </a:rPr>
                        <a:t>59%</a:t>
                      </a:r>
                    </a:p>
                  </a:txBody>
                  <a:tcPr marL="0" marR="0" marT="0" marB="0" anchor="ctr"/>
                </a:tc>
                <a:tc>
                  <a:txBody>
                    <a:bodyPr/>
                    <a:lstStyle/>
                    <a:p>
                      <a:pPr algn="r" fontAlgn="b"/>
                      <a:r>
                        <a:rPr lang="en-IN" sz="1400" b="0" u="none" strike="noStrike" dirty="0">
                          <a:solidFill>
                            <a:schemeClr val="tx1"/>
                          </a:solidFill>
                          <a:effectLst/>
                          <a:latin typeface="Cambria" panose="02040503050406030204" pitchFamily="18" charset="0"/>
                        </a:rPr>
                        <a:t>  4,416 </a:t>
                      </a:r>
                      <a:endParaRPr lang="en-IN" sz="1400" b="0" i="0" u="none" strike="noStrike" dirty="0">
                        <a:solidFill>
                          <a:schemeClr val="tx1"/>
                        </a:solidFill>
                        <a:effectLst/>
                        <a:latin typeface="Cambria" panose="02040503050406030204" pitchFamily="18" charset="0"/>
                      </a:endParaRPr>
                    </a:p>
                  </a:txBody>
                  <a:tcPr marL="0" marR="0" marT="0" marB="0" anchor="ctr"/>
                </a:tc>
                <a:extLst>
                  <a:ext uri="{0D108BD9-81ED-4DB2-BD59-A6C34878D82A}">
                    <a16:rowId xmlns:a16="http://schemas.microsoft.com/office/drawing/2014/main" val="3154487860"/>
                  </a:ext>
                </a:extLst>
              </a:tr>
              <a:tr h="635071">
                <a:tc>
                  <a:txBody>
                    <a:bodyPr/>
                    <a:lstStyle/>
                    <a:p>
                      <a:pPr algn="l" fontAlgn="b"/>
                      <a:r>
                        <a:rPr lang="en-US" sz="1500" b="1" u="none" strike="noStrike" dirty="0">
                          <a:solidFill>
                            <a:schemeClr val="tx1"/>
                          </a:solidFill>
                          <a:effectLst/>
                          <a:latin typeface="Cambria" panose="02040503050406030204" pitchFamily="18" charset="0"/>
                        </a:rPr>
                        <a:t>Total Comprehensive Income</a:t>
                      </a:r>
                      <a:endParaRPr lang="en-US" sz="1500" b="1" i="0" u="none" strike="noStrike" dirty="0">
                        <a:solidFill>
                          <a:schemeClr val="tx1"/>
                        </a:solidFill>
                        <a:effectLst/>
                        <a:latin typeface="Cambria" panose="02040503050406030204" pitchFamily="18" charset="0"/>
                      </a:endParaRPr>
                    </a:p>
                  </a:txBody>
                  <a:tcPr marL="4763" marR="4763" marT="4763" marB="0" anchor="ctr"/>
                </a:tc>
                <a:tc>
                  <a:txBody>
                    <a:bodyPr/>
                    <a:lstStyle/>
                    <a:p>
                      <a:pPr marL="0" algn="r" defTabSz="914400" rtl="0" eaLnBrk="1" fontAlgn="t" latinLnBrk="0" hangingPunct="1"/>
                      <a:r>
                        <a:rPr lang="en-IN" sz="1400" b="0" i="0" u="none" strike="noStrike" kern="1200" dirty="0">
                          <a:solidFill>
                            <a:schemeClr val="tx1"/>
                          </a:solidFill>
                          <a:effectLst/>
                          <a:latin typeface="Cambria" panose="02040503050406030204" pitchFamily="18" charset="0"/>
                          <a:ea typeface="+mn-ea"/>
                          <a:cs typeface="+mn-cs"/>
                        </a:rPr>
                        <a:t>3,003</a:t>
                      </a:r>
                    </a:p>
                  </a:txBody>
                  <a:tcPr marL="0" marR="0" marT="0" marB="0" anchor="ctr"/>
                </a:tc>
                <a:tc>
                  <a:txBody>
                    <a:bodyPr/>
                    <a:lstStyle/>
                    <a:p>
                      <a:pPr marL="0" algn="r" defTabSz="914400" rtl="0" eaLnBrk="1" fontAlgn="t" latinLnBrk="0" hangingPunct="1"/>
                      <a:r>
                        <a:rPr lang="en-IN" sz="1400" b="0" i="0" u="none" strike="noStrike" kern="1200" dirty="0">
                          <a:solidFill>
                            <a:schemeClr val="tx1"/>
                          </a:solidFill>
                          <a:effectLst/>
                          <a:latin typeface="Cambria" panose="02040503050406030204" pitchFamily="18" charset="0"/>
                          <a:ea typeface="+mn-ea"/>
                          <a:cs typeface="+mn-cs"/>
                        </a:rPr>
                        <a:t>1,887</a:t>
                      </a:r>
                    </a:p>
                  </a:txBody>
                  <a:tcPr marL="0" marR="0" marT="0" marB="0" anchor="ctr"/>
                </a:tc>
                <a:tc>
                  <a:txBody>
                    <a:bodyPr/>
                    <a:lstStyle/>
                    <a:p>
                      <a:pPr marL="0" algn="r" defTabSz="914400" rtl="0" eaLnBrk="1" fontAlgn="t" latinLnBrk="0" hangingPunct="1"/>
                      <a:r>
                        <a:rPr lang="en-IN" sz="1400" b="0" i="0" u="none" strike="noStrike" kern="1200">
                          <a:solidFill>
                            <a:schemeClr val="tx1"/>
                          </a:solidFill>
                          <a:effectLst/>
                          <a:latin typeface="Cambria" panose="02040503050406030204" pitchFamily="18" charset="0"/>
                          <a:ea typeface="+mn-ea"/>
                          <a:cs typeface="+mn-cs"/>
                        </a:rPr>
                        <a:t>59%</a:t>
                      </a:r>
                      <a:endParaRPr lang="en-IN" sz="1400" b="0" i="0" u="none" strike="noStrike" kern="1200" dirty="0">
                        <a:solidFill>
                          <a:schemeClr val="tx1"/>
                        </a:solidFill>
                        <a:effectLst/>
                        <a:latin typeface="Cambria" panose="02040503050406030204" pitchFamily="18" charset="0"/>
                        <a:ea typeface="+mn-ea"/>
                        <a:cs typeface="+mn-cs"/>
                      </a:endParaRPr>
                    </a:p>
                  </a:txBody>
                  <a:tcPr marL="0" marR="0" marT="0" marB="0" anchor="ctr"/>
                </a:tc>
                <a:tc>
                  <a:txBody>
                    <a:bodyPr/>
                    <a:lstStyle/>
                    <a:p>
                      <a:pPr marL="0" algn="r" defTabSz="914400" rtl="0" eaLnBrk="1" fontAlgn="t" latinLnBrk="0" hangingPunct="1"/>
                      <a:r>
                        <a:rPr lang="en-IN" sz="1400" b="0" u="none" strike="noStrike" kern="1200" dirty="0">
                          <a:solidFill>
                            <a:schemeClr val="tx1"/>
                          </a:solidFill>
                          <a:effectLst/>
                          <a:latin typeface="Cambria" panose="02040503050406030204" pitchFamily="18" charset="0"/>
                        </a:rPr>
                        <a:t> 4,418 </a:t>
                      </a:r>
                      <a:endParaRPr lang="en-US" sz="1400" b="0" i="0" u="none" strike="noStrike" kern="1200" dirty="0">
                        <a:solidFill>
                          <a:schemeClr val="tx1"/>
                        </a:solidFill>
                        <a:effectLst/>
                        <a:latin typeface="Cambria" panose="02040503050406030204" pitchFamily="18" charset="0"/>
                        <a:ea typeface="+mn-ea"/>
                        <a:cs typeface="+mn-cs"/>
                      </a:endParaRPr>
                    </a:p>
                  </a:txBody>
                  <a:tcPr marL="4763" marR="4763" marT="4763" marB="0" anchor="ctr"/>
                </a:tc>
                <a:extLst>
                  <a:ext uri="{0D108BD9-81ED-4DB2-BD59-A6C34878D82A}">
                    <a16:rowId xmlns:a16="http://schemas.microsoft.com/office/drawing/2014/main" val="4130450279"/>
                  </a:ext>
                </a:extLst>
              </a:tr>
            </a:tbl>
          </a:graphicData>
        </a:graphic>
      </p:graphicFrame>
      <p:sp>
        <p:nvSpPr>
          <p:cNvPr id="5" name="TextBox 4">
            <a:extLst>
              <a:ext uri="{FF2B5EF4-FFF2-40B4-BE49-F238E27FC236}">
                <a16:creationId xmlns:a16="http://schemas.microsoft.com/office/drawing/2014/main" id="{8E2E82F8-1E3E-514E-8D90-B8C589C544FB}"/>
              </a:ext>
            </a:extLst>
          </p:cNvPr>
          <p:cNvSpPr txBox="1"/>
          <p:nvPr/>
        </p:nvSpPr>
        <p:spPr>
          <a:xfrm>
            <a:off x="7393958" y="5736890"/>
            <a:ext cx="1945404" cy="276999"/>
          </a:xfrm>
          <a:prstGeom prst="rect">
            <a:avLst/>
          </a:prstGeom>
          <a:noFill/>
        </p:spPr>
        <p:txBody>
          <a:bodyPr wrap="none" rtlCol="0">
            <a:spAutoFit/>
          </a:bodyPr>
          <a:lstStyle/>
          <a:p>
            <a:r>
              <a:rPr lang="en-US" sz="1200" dirty="0">
                <a:latin typeface="Cambria" panose="02040503050406030204" pitchFamily="18" charset="0"/>
              </a:rPr>
              <a:t>All figures are in INR Crore</a:t>
            </a:r>
          </a:p>
        </p:txBody>
      </p:sp>
    </p:spTree>
    <p:extLst>
      <p:ext uri="{BB962C8B-B14F-4D97-AF65-F5344CB8AC3E}">
        <p14:creationId xmlns:p14="http://schemas.microsoft.com/office/powerpoint/2010/main" val="400659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latin typeface="Cambria" panose="02040503050406030204" pitchFamily="18" charset="0"/>
              </a:rPr>
              <a:t>Thank You</a:t>
            </a:r>
          </a:p>
        </p:txBody>
      </p:sp>
      <p:sp>
        <p:nvSpPr>
          <p:cNvPr id="8" name="Slide Number Placeholder 7"/>
          <p:cNvSpPr>
            <a:spLocks noGrp="1"/>
          </p:cNvSpPr>
          <p:nvPr>
            <p:ph type="sldNum" sz="quarter" idx="4"/>
          </p:nvPr>
        </p:nvSpPr>
        <p:spPr/>
        <p:txBody>
          <a:bodyPr/>
          <a:lstStyle/>
          <a:p>
            <a:fld id="{1F63F883-2583-495E-8B7F-546D1F15AE32}" type="slidenum">
              <a:rPr lang="en-US" smtClean="0"/>
              <a:pPr/>
              <a:t>11</a:t>
            </a:fld>
            <a:endParaRPr lang="en-US" dirty="0"/>
          </a:p>
        </p:txBody>
      </p:sp>
    </p:spTree>
    <p:extLst>
      <p:ext uri="{BB962C8B-B14F-4D97-AF65-F5344CB8AC3E}">
        <p14:creationId xmlns:p14="http://schemas.microsoft.com/office/powerpoint/2010/main" val="239096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79141" y="1196177"/>
            <a:ext cx="9197502" cy="4078350"/>
          </a:xfrm>
        </p:spPr>
        <p:txBody>
          <a:bodyPr/>
          <a:lstStyle/>
          <a:p>
            <a:pPr algn="l"/>
            <a:r>
              <a:rPr lang="en-US" sz="1200" b="0" dirty="0">
                <a:latin typeface="Cambria" panose="02040503050406030204" pitchFamily="18" charset="0"/>
              </a:rPr>
              <a:t>* The presentation is prepared based on unaudited financial statements of IRFC the Half-year ended 30</a:t>
            </a:r>
            <a:r>
              <a:rPr lang="en-US" sz="1200" b="0" baseline="30000" dirty="0">
                <a:latin typeface="Cambria" panose="02040503050406030204" pitchFamily="18" charset="0"/>
              </a:rPr>
              <a:t>th</a:t>
            </a:r>
            <a:r>
              <a:rPr lang="en-US" sz="1200" b="0" dirty="0">
                <a:latin typeface="Cambria" panose="02040503050406030204" pitchFamily="18" charset="0"/>
              </a:rPr>
              <a:t> September 2021</a:t>
            </a:r>
            <a:br>
              <a:rPr lang="en-US" sz="1200" b="0" dirty="0">
                <a:latin typeface="Cambria" panose="02040503050406030204" pitchFamily="18" charset="0"/>
              </a:rPr>
            </a:br>
            <a:br>
              <a:rPr lang="en-US" sz="1200" b="0" dirty="0">
                <a:latin typeface="Cambria" panose="02040503050406030204" pitchFamily="18" charset="0"/>
              </a:rPr>
            </a:br>
            <a:r>
              <a:rPr lang="en-US" sz="1200" b="0" dirty="0">
                <a:latin typeface="Cambria" panose="02040503050406030204" pitchFamily="18" charset="0"/>
              </a:rPr>
              <a:t>* There is a possibility of Ind As financial results and the additional disclosures to be updated, modified or amended because of adjustments which may be required to be made on account of introduction of new Standards or its interpretation, receipt of guidelines or circulars from regulatory bodies and/or Reserve Bank of India</a:t>
            </a:r>
            <a:br>
              <a:rPr lang="en-US" sz="1200" b="0" dirty="0">
                <a:latin typeface="Cambria" panose="02040503050406030204" pitchFamily="18" charset="0"/>
              </a:rPr>
            </a:br>
            <a:br>
              <a:rPr lang="en-US" sz="1200" b="0" dirty="0">
                <a:latin typeface="Cambria" panose="02040503050406030204" pitchFamily="18" charset="0"/>
              </a:rPr>
            </a:br>
            <a:r>
              <a:rPr lang="en-US" sz="1200" b="0" dirty="0">
                <a:latin typeface="Cambria" panose="02040503050406030204" pitchFamily="18" charset="0"/>
              </a:rPr>
              <a:t>* This presentation may contain statements which reflects managements current views and estimates and may not be constructed as forward looking statements. The future involves uncertainties and risk that could cause actual results to differ materiality from the current views being expressed. Potential uncertainties and risk include factors such as general economic conditions, currency fluctuations, competitive product and pricing pressures, industrial relations and regulatory developments.</a:t>
            </a:r>
            <a:br>
              <a:rPr lang="en-US" sz="1200" b="0" dirty="0">
                <a:latin typeface="Cambria" panose="02040503050406030204" pitchFamily="18" charset="0"/>
              </a:rPr>
            </a:br>
            <a:br>
              <a:rPr lang="en-US" sz="1200" b="0" dirty="0">
                <a:latin typeface="Cambria" panose="02040503050406030204" pitchFamily="18" charset="0"/>
              </a:rPr>
            </a:br>
            <a:r>
              <a:rPr lang="en-US" sz="1200" b="0" dirty="0">
                <a:latin typeface="Cambria" panose="02040503050406030204" pitchFamily="18" charset="0"/>
              </a:rPr>
              <a:t>*</a:t>
            </a:r>
            <a:r>
              <a:rPr lang="en-US" sz="1200" b="0" dirty="0"/>
              <a:t> </a:t>
            </a:r>
            <a:r>
              <a:rPr lang="en-US" sz="1200" b="0" dirty="0">
                <a:latin typeface="Cambria" panose="02040503050406030204" pitchFamily="18" charset="0"/>
              </a:rPr>
              <a:t>we do not update forward looking statements retrospectively. Such statements are valid on the date of publication and can be super ceded.</a:t>
            </a:r>
            <a:br>
              <a:rPr lang="en-US" sz="1200" b="0" dirty="0">
                <a:latin typeface="Cambria" panose="02040503050406030204" pitchFamily="18" charset="0"/>
              </a:rPr>
            </a:br>
            <a:br>
              <a:rPr lang="en-US" sz="1200" b="0" dirty="0">
                <a:latin typeface="Cambria" panose="02040503050406030204" pitchFamily="18" charset="0"/>
              </a:rPr>
            </a:br>
            <a:r>
              <a:rPr lang="en-US" sz="1200" b="0" dirty="0">
                <a:latin typeface="Cambria" panose="02040503050406030204" pitchFamily="18" charset="0"/>
              </a:rPr>
              <a:t>* figures are regrouped / reclassified to make them comparable.</a:t>
            </a:r>
            <a:br>
              <a:rPr lang="en-US" sz="1200" b="0" dirty="0">
                <a:latin typeface="Cambria" panose="02040503050406030204" pitchFamily="18" charset="0"/>
              </a:rPr>
            </a:br>
            <a:br>
              <a:rPr lang="en-US" sz="1200" b="0" dirty="0">
                <a:latin typeface="Cambria" panose="02040503050406030204" pitchFamily="18" charset="0"/>
              </a:rPr>
            </a:br>
            <a:r>
              <a:rPr lang="en-US" sz="1200" b="0" dirty="0">
                <a:latin typeface="Cambria" panose="02040503050406030204" pitchFamily="18" charset="0"/>
              </a:rPr>
              <a:t>* Analytical data are best estimates to facilitates understanding of business and not meant to reconcile reported figures.</a:t>
            </a:r>
            <a:br>
              <a:rPr lang="en-US" sz="1200" b="0" dirty="0">
                <a:latin typeface="Cambria" panose="02040503050406030204" pitchFamily="18" charset="0"/>
              </a:rPr>
            </a:br>
            <a:br>
              <a:rPr lang="en-US" sz="1200" b="0" dirty="0">
                <a:latin typeface="Cambria" panose="02040503050406030204" pitchFamily="18" charset="0"/>
              </a:rPr>
            </a:br>
            <a:r>
              <a:rPr lang="en-US" sz="1200" b="0" dirty="0">
                <a:latin typeface="Cambria" panose="02040503050406030204" pitchFamily="18" charset="0"/>
              </a:rPr>
              <a:t>* Answers will be given only to non price sensitive questions.</a:t>
            </a:r>
            <a:br>
              <a:rPr lang="en-US" sz="1200" b="0" dirty="0">
                <a:latin typeface="Cambria" panose="02040503050406030204" pitchFamily="18" charset="0"/>
              </a:rPr>
            </a:br>
            <a:br>
              <a:rPr lang="en-US" sz="1200" b="0" dirty="0">
                <a:latin typeface="Cambria" panose="02040503050406030204" pitchFamily="18" charset="0"/>
              </a:rPr>
            </a:br>
            <a:r>
              <a:rPr lang="en-US" sz="1200" b="0" dirty="0">
                <a:latin typeface="Cambria" panose="02040503050406030204" pitchFamily="18" charset="0"/>
              </a:rPr>
              <a:t>* This presentation is for information purpose only and do not constitute an offer or recommendation to buy or sell any securities of IRFC. Any action taken by you on the basis of information contained in presentation is your responsibility alone and IRFC or its directors or employees will not be liable in any manner for the consequences of  such actions taken by you.</a:t>
            </a:r>
            <a:br>
              <a:rPr lang="en-US" sz="1200" b="0" dirty="0">
                <a:latin typeface="Cambria" panose="02040503050406030204" pitchFamily="18" charset="0"/>
              </a:rPr>
            </a:br>
            <a:endParaRPr lang="en-US" dirty="0">
              <a:latin typeface="Cambria" panose="02040503050406030204" pitchFamily="18" charset="0"/>
            </a:endParaRPr>
          </a:p>
        </p:txBody>
      </p:sp>
      <p:sp>
        <p:nvSpPr>
          <p:cNvPr id="8" name="Slide Number Placeholder 7"/>
          <p:cNvSpPr>
            <a:spLocks noGrp="1"/>
          </p:cNvSpPr>
          <p:nvPr>
            <p:ph type="sldNum" sz="quarter" idx="4"/>
          </p:nvPr>
        </p:nvSpPr>
        <p:spPr/>
        <p:txBody>
          <a:bodyPr/>
          <a:lstStyle/>
          <a:p>
            <a:fld id="{1F63F883-2583-495E-8B7F-546D1F15AE32}" type="slidenum">
              <a:rPr lang="en-US" smtClean="0"/>
              <a:pPr/>
              <a:t>12</a:t>
            </a:fld>
            <a:endParaRPr lang="en-US" dirty="0"/>
          </a:p>
        </p:txBody>
      </p:sp>
      <p:sp>
        <p:nvSpPr>
          <p:cNvPr id="2" name="TextBox 1">
            <a:extLst>
              <a:ext uri="{FF2B5EF4-FFF2-40B4-BE49-F238E27FC236}">
                <a16:creationId xmlns:a16="http://schemas.microsoft.com/office/drawing/2014/main" id="{6A8A440D-2B9A-A74F-B708-CE445FEDAF65}"/>
              </a:ext>
            </a:extLst>
          </p:cNvPr>
          <p:cNvSpPr txBox="1"/>
          <p:nvPr/>
        </p:nvSpPr>
        <p:spPr>
          <a:xfrm>
            <a:off x="3788899" y="149621"/>
            <a:ext cx="1462260" cy="400110"/>
          </a:xfrm>
          <a:prstGeom prst="rect">
            <a:avLst/>
          </a:prstGeom>
          <a:noFill/>
        </p:spPr>
        <p:txBody>
          <a:bodyPr wrap="none" rtlCol="0">
            <a:spAutoFit/>
          </a:bodyPr>
          <a:lstStyle/>
          <a:p>
            <a:r>
              <a:rPr lang="en-US" sz="2000" b="1" dirty="0">
                <a:latin typeface="Cambria" panose="02040503050406030204" pitchFamily="18" charset="0"/>
              </a:rPr>
              <a:t>Disclaimer</a:t>
            </a:r>
          </a:p>
        </p:txBody>
      </p:sp>
    </p:spTree>
    <p:extLst>
      <p:ext uri="{BB962C8B-B14F-4D97-AF65-F5344CB8AC3E}">
        <p14:creationId xmlns:p14="http://schemas.microsoft.com/office/powerpoint/2010/main" val="53607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39" y="248186"/>
            <a:ext cx="9418320" cy="276999"/>
          </a:xfrm>
        </p:spPr>
        <p:txBody>
          <a:bodyPr/>
          <a:lstStyle/>
          <a:p>
            <a:pPr algn="ctr"/>
            <a:r>
              <a:rPr lang="en-US" dirty="0">
                <a:latin typeface="Cambria" panose="02040503050406030204" pitchFamily="18" charset="0"/>
              </a:rPr>
              <a:t> Financials- P &amp; L Statement</a:t>
            </a:r>
          </a:p>
        </p:txBody>
      </p:sp>
      <p:sp>
        <p:nvSpPr>
          <p:cNvPr id="2" name="Slide Number Placeholder 1"/>
          <p:cNvSpPr>
            <a:spLocks noGrp="1"/>
          </p:cNvSpPr>
          <p:nvPr>
            <p:ph type="sldNum" sz="quarter" idx="4294967295"/>
          </p:nvPr>
        </p:nvSpPr>
        <p:spPr>
          <a:xfrm>
            <a:off x="4876800" y="6517291"/>
            <a:ext cx="152400" cy="153988"/>
          </a:xfrm>
        </p:spPr>
        <p:txBody>
          <a:bodyPr/>
          <a:lstStyle/>
          <a:p>
            <a:fld id="{1F63F883-2583-495E-8B7F-546D1F15AE32}" type="slidenum">
              <a:rPr lang="en-US" smtClean="0"/>
              <a:pPr/>
              <a:t>13</a:t>
            </a:fld>
            <a:endParaRPr lang="en-US" dirty="0"/>
          </a:p>
        </p:txBody>
      </p:sp>
      <p:graphicFrame>
        <p:nvGraphicFramePr>
          <p:cNvPr id="9" name="Content Placeholder 7"/>
          <p:cNvGraphicFramePr>
            <a:graphicFrameLocks noGrp="1"/>
          </p:cNvGraphicFramePr>
          <p:nvPr>
            <p:ph idx="1"/>
          </p:nvPr>
        </p:nvGraphicFramePr>
        <p:xfrm>
          <a:off x="177675" y="730286"/>
          <a:ext cx="9550649" cy="5376803"/>
        </p:xfrm>
        <a:graphic>
          <a:graphicData uri="http://schemas.openxmlformats.org/drawingml/2006/table">
            <a:tbl>
              <a:tblPr>
                <a:tableStyleId>{5C22544A-7EE6-4342-B048-85BDC9FD1C3A}</a:tableStyleId>
              </a:tblPr>
              <a:tblGrid>
                <a:gridCol w="3366455">
                  <a:extLst>
                    <a:ext uri="{9D8B030D-6E8A-4147-A177-3AD203B41FA5}">
                      <a16:colId xmlns:a16="http://schemas.microsoft.com/office/drawing/2014/main" val="3298170045"/>
                    </a:ext>
                  </a:extLst>
                </a:gridCol>
                <a:gridCol w="1362407">
                  <a:extLst>
                    <a:ext uri="{9D8B030D-6E8A-4147-A177-3AD203B41FA5}">
                      <a16:colId xmlns:a16="http://schemas.microsoft.com/office/drawing/2014/main" val="2258953656"/>
                    </a:ext>
                  </a:extLst>
                </a:gridCol>
                <a:gridCol w="1650380">
                  <a:extLst>
                    <a:ext uri="{9D8B030D-6E8A-4147-A177-3AD203B41FA5}">
                      <a16:colId xmlns:a16="http://schemas.microsoft.com/office/drawing/2014/main" val="3120366281"/>
                    </a:ext>
                  </a:extLst>
                </a:gridCol>
                <a:gridCol w="1357909">
                  <a:extLst>
                    <a:ext uri="{9D8B030D-6E8A-4147-A177-3AD203B41FA5}">
                      <a16:colId xmlns:a16="http://schemas.microsoft.com/office/drawing/2014/main" val="3650672546"/>
                    </a:ext>
                  </a:extLst>
                </a:gridCol>
                <a:gridCol w="1813498">
                  <a:extLst>
                    <a:ext uri="{9D8B030D-6E8A-4147-A177-3AD203B41FA5}">
                      <a16:colId xmlns:a16="http://schemas.microsoft.com/office/drawing/2014/main" val="2268664268"/>
                    </a:ext>
                  </a:extLst>
                </a:gridCol>
              </a:tblGrid>
              <a:tr h="219596">
                <a:tc>
                  <a:txBody>
                    <a:bodyPr/>
                    <a:lstStyle/>
                    <a:p>
                      <a:pPr algn="l" fontAlgn="ctr"/>
                      <a:endParaRPr lang="en-US" sz="1000" b="1" i="0" u="none" strike="noStrike" dirty="0">
                        <a:solidFill>
                          <a:schemeClr val="bg1"/>
                        </a:solidFill>
                        <a:effectLst/>
                        <a:latin typeface="Cambria" panose="02040503050406030204" pitchFamily="18" charset="0"/>
                      </a:endParaRPr>
                    </a:p>
                  </a:txBody>
                  <a:tcPr marL="0" marR="0" marT="0" marB="0" anchor="ctr">
                    <a:solidFill>
                      <a:schemeClr val="accent2">
                        <a:lumMod val="75000"/>
                      </a:schemeClr>
                    </a:solidFill>
                  </a:tcPr>
                </a:tc>
                <a:tc gridSpan="3">
                  <a:txBody>
                    <a:bodyPr/>
                    <a:lstStyle/>
                    <a:p>
                      <a:pPr algn="ctr" fontAlgn="ctr"/>
                      <a:r>
                        <a:rPr lang="en-US" sz="1000" b="1" i="0" u="none" strike="noStrike" baseline="0" dirty="0">
                          <a:solidFill>
                            <a:schemeClr val="bg1"/>
                          </a:solidFill>
                          <a:effectLst/>
                          <a:latin typeface="Cambria" panose="02040503050406030204" pitchFamily="18" charset="0"/>
                        </a:rPr>
                        <a:t>Half-year/ Quarter- Ended</a:t>
                      </a:r>
                    </a:p>
                  </a:txBody>
                  <a:tcPr marL="0" marR="0" marT="0" marB="0" anchor="ctr">
                    <a:solidFill>
                      <a:schemeClr val="accent2">
                        <a:lumMod val="75000"/>
                      </a:schemeClr>
                    </a:solidFill>
                  </a:tcPr>
                </a:tc>
                <a:tc hMerge="1">
                  <a:txBody>
                    <a:bodyPr/>
                    <a:lstStyle/>
                    <a:p>
                      <a:pPr algn="ctr" fontAlgn="ctr"/>
                      <a:endParaRPr lang="en-US" sz="1000" b="1" i="0" u="none" strike="noStrike" dirty="0">
                        <a:solidFill>
                          <a:schemeClr val="bg1"/>
                        </a:solidFill>
                        <a:effectLst/>
                        <a:latin typeface="Cambria" panose="02040503050406030204" pitchFamily="18" charset="0"/>
                      </a:endParaRPr>
                    </a:p>
                  </a:txBody>
                  <a:tcPr marT="0" marB="0" anchor="ctr">
                    <a:solidFill>
                      <a:schemeClr val="accent3"/>
                    </a:solidFill>
                  </a:tcPr>
                </a:tc>
                <a:tc hMerge="1">
                  <a:txBody>
                    <a:bodyPr/>
                    <a:lstStyle/>
                    <a:p>
                      <a:pPr algn="ctr" fontAlgn="ctr"/>
                      <a:endParaRPr lang="en-US" sz="1000" b="1" i="0" u="none" strike="noStrike" dirty="0">
                        <a:solidFill>
                          <a:schemeClr val="bg1"/>
                        </a:solidFill>
                        <a:effectLst/>
                        <a:latin typeface="Cambria" panose="02040503050406030204" pitchFamily="18" charset="0"/>
                      </a:endParaRPr>
                    </a:p>
                  </a:txBody>
                  <a:tcPr marT="0" marB="0" anchor="ctr">
                    <a:solidFill>
                      <a:schemeClr val="accent3"/>
                    </a:solidFill>
                  </a:tcPr>
                </a:tc>
                <a:tc>
                  <a:txBody>
                    <a:bodyPr/>
                    <a:lstStyle/>
                    <a:p>
                      <a:pPr algn="ctr" fontAlgn="ctr"/>
                      <a:r>
                        <a:rPr lang="en-US" sz="1000" b="1" i="0" u="none" strike="noStrike" dirty="0">
                          <a:solidFill>
                            <a:schemeClr val="bg1"/>
                          </a:solidFill>
                          <a:effectLst/>
                          <a:latin typeface="Cambria" panose="02040503050406030204" pitchFamily="18" charset="0"/>
                        </a:rPr>
                        <a:t>Year- Ended</a:t>
                      </a:r>
                    </a:p>
                  </a:txBody>
                  <a:tcPr marL="0" marR="0" marT="0" marB="0" anchor="ctr">
                    <a:solidFill>
                      <a:schemeClr val="accent2">
                        <a:lumMod val="75000"/>
                      </a:schemeClr>
                    </a:solidFill>
                  </a:tcPr>
                </a:tc>
                <a:extLst>
                  <a:ext uri="{0D108BD9-81ED-4DB2-BD59-A6C34878D82A}">
                    <a16:rowId xmlns:a16="http://schemas.microsoft.com/office/drawing/2014/main" val="1520578529"/>
                  </a:ext>
                </a:extLst>
              </a:tr>
              <a:tr h="219596">
                <a:tc>
                  <a:txBody>
                    <a:bodyPr/>
                    <a:lstStyle/>
                    <a:p>
                      <a:pPr algn="l" fontAlgn="ctr"/>
                      <a:r>
                        <a:rPr lang="en-US" sz="1000" b="1" u="none" strike="noStrike" dirty="0">
                          <a:solidFill>
                            <a:schemeClr val="bg1"/>
                          </a:solidFill>
                          <a:effectLst/>
                          <a:latin typeface="Cambria" panose="02040503050406030204" pitchFamily="18" charset="0"/>
                        </a:rPr>
                        <a:t>(INR Crore)</a:t>
                      </a:r>
                      <a:endParaRPr lang="en-US" sz="1000" b="1" i="0" u="none" strike="noStrike" dirty="0">
                        <a:solidFill>
                          <a:schemeClr val="bg1"/>
                        </a:solidFill>
                        <a:effectLst/>
                        <a:latin typeface="Cambria" panose="02040503050406030204" pitchFamily="18" charset="0"/>
                      </a:endParaRPr>
                    </a:p>
                  </a:txBody>
                  <a:tcPr marL="0" marR="0" marT="0" marB="0" anchor="ctr">
                    <a:solidFill>
                      <a:schemeClr val="accent2">
                        <a:lumMod val="75000"/>
                      </a:schemeClr>
                    </a:solidFill>
                  </a:tcPr>
                </a:tc>
                <a:tc>
                  <a:txBody>
                    <a:bodyPr/>
                    <a:lstStyle/>
                    <a:p>
                      <a:pPr marL="0" algn="ctr" defTabSz="914400" rtl="0" eaLnBrk="1" fontAlgn="ctr" latinLnBrk="0" hangingPunct="1"/>
                      <a:r>
                        <a:rPr lang="en-US" sz="1000" b="1" i="0" u="none" strike="noStrike" kern="1200" dirty="0">
                          <a:solidFill>
                            <a:schemeClr val="bg1"/>
                          </a:solidFill>
                          <a:effectLst/>
                          <a:latin typeface="Cambria" panose="02040503050406030204" pitchFamily="18" charset="0"/>
                          <a:ea typeface="+mn-ea"/>
                          <a:cs typeface="+mn-cs"/>
                        </a:rPr>
                        <a:t>September FY22</a:t>
                      </a:r>
                      <a:r>
                        <a:rPr lang="en-US" sz="1000" b="1" i="0" u="none" strike="noStrike" kern="1200" baseline="30000" dirty="0">
                          <a:solidFill>
                            <a:schemeClr val="bg1"/>
                          </a:solidFill>
                          <a:effectLst/>
                          <a:latin typeface="Cambria" panose="02040503050406030204" pitchFamily="18" charset="0"/>
                          <a:ea typeface="+mn-ea"/>
                          <a:cs typeface="+mn-cs"/>
                        </a:rPr>
                        <a:t>#</a:t>
                      </a:r>
                    </a:p>
                  </a:txBody>
                  <a:tcPr marL="0" marR="0" marT="0" marB="0" anchor="ctr">
                    <a:solidFill>
                      <a:schemeClr val="accent2">
                        <a:lumMod val="75000"/>
                      </a:schemeClr>
                    </a:solidFill>
                  </a:tcPr>
                </a:tc>
                <a:tc>
                  <a:txBody>
                    <a:bodyPr/>
                    <a:lstStyle/>
                    <a:p>
                      <a:pPr algn="ctr" fontAlgn="ctr"/>
                      <a:r>
                        <a:rPr lang="en-US" sz="1000" b="1" i="0" u="none" strike="noStrike" dirty="0">
                          <a:solidFill>
                            <a:schemeClr val="bg1"/>
                          </a:solidFill>
                          <a:effectLst/>
                          <a:latin typeface="Cambria" panose="02040503050406030204" pitchFamily="18" charset="0"/>
                        </a:rPr>
                        <a:t>September FY21</a:t>
                      </a:r>
                      <a:r>
                        <a:rPr lang="en-US" sz="1000" b="1" i="0" u="none" strike="noStrike" baseline="30000" dirty="0">
                          <a:solidFill>
                            <a:schemeClr val="bg1"/>
                          </a:solidFill>
                          <a:effectLst/>
                          <a:latin typeface="Cambria" panose="02040503050406030204" pitchFamily="18" charset="0"/>
                        </a:rPr>
                        <a:t>*</a:t>
                      </a:r>
                    </a:p>
                  </a:txBody>
                  <a:tcPr marL="0" marR="0" marT="0" marB="0" anchor="ctr">
                    <a:solidFill>
                      <a:schemeClr val="accent2">
                        <a:lumMod val="75000"/>
                      </a:schemeClr>
                    </a:solidFill>
                  </a:tcPr>
                </a:tc>
                <a:tc>
                  <a:txBody>
                    <a:bodyPr/>
                    <a:lstStyle/>
                    <a:p>
                      <a:pPr algn="ctr" fontAlgn="ctr"/>
                      <a:r>
                        <a:rPr lang="en-US" sz="1000" b="1" u="none" strike="noStrike" dirty="0">
                          <a:solidFill>
                            <a:schemeClr val="bg1"/>
                          </a:solidFill>
                          <a:effectLst/>
                          <a:latin typeface="Cambria" panose="02040503050406030204" pitchFamily="18" charset="0"/>
                        </a:rPr>
                        <a:t>June FY 22</a:t>
                      </a:r>
                      <a:r>
                        <a:rPr lang="en-US" sz="1000" b="1" i="0" u="none" strike="noStrike" kern="1200" baseline="30000" dirty="0">
                          <a:solidFill>
                            <a:schemeClr val="bg1"/>
                          </a:solidFill>
                          <a:effectLst/>
                          <a:latin typeface="Cambria" panose="02040503050406030204" pitchFamily="18" charset="0"/>
                          <a:ea typeface="+mn-ea"/>
                          <a:cs typeface="+mn-cs"/>
                        </a:rPr>
                        <a:t>#</a:t>
                      </a:r>
                      <a:endParaRPr lang="en-US" sz="1000" b="1" i="0" u="none" strike="noStrike" baseline="30000" dirty="0">
                        <a:solidFill>
                          <a:schemeClr val="bg1"/>
                        </a:solidFill>
                        <a:effectLst/>
                        <a:latin typeface="Cambria" panose="02040503050406030204" pitchFamily="18" charset="0"/>
                      </a:endParaRPr>
                    </a:p>
                  </a:txBody>
                  <a:tcPr marL="0" marR="0" marT="0" marB="0" anchor="ctr">
                    <a:solidFill>
                      <a:schemeClr val="accent2">
                        <a:lumMod val="75000"/>
                      </a:schemeClr>
                    </a:solidFill>
                  </a:tcPr>
                </a:tc>
                <a:tc>
                  <a:txBody>
                    <a:bodyPr/>
                    <a:lstStyle/>
                    <a:p>
                      <a:pPr algn="ctr" fontAlgn="ctr"/>
                      <a:r>
                        <a:rPr lang="en-US" sz="1000" b="1" u="none" strike="noStrike" dirty="0">
                          <a:solidFill>
                            <a:schemeClr val="bg1"/>
                          </a:solidFill>
                          <a:effectLst/>
                          <a:latin typeface="Cambria" panose="02040503050406030204" pitchFamily="18" charset="0"/>
                        </a:rPr>
                        <a:t>March 2021</a:t>
                      </a:r>
                      <a:r>
                        <a:rPr lang="en-US" sz="1000" b="1" u="none" strike="noStrike" baseline="30000" dirty="0">
                          <a:solidFill>
                            <a:schemeClr val="bg1"/>
                          </a:solidFill>
                          <a:effectLst/>
                          <a:latin typeface="Cambria" panose="02040503050406030204" pitchFamily="18" charset="0"/>
                        </a:rPr>
                        <a:t>*</a:t>
                      </a:r>
                      <a:endParaRPr lang="en-US" sz="1000" b="1" i="0" u="none" strike="noStrike" dirty="0">
                        <a:solidFill>
                          <a:schemeClr val="bg1"/>
                        </a:solidFill>
                        <a:effectLst/>
                        <a:latin typeface="Cambria" panose="02040503050406030204" pitchFamily="18" charset="0"/>
                      </a:endParaRPr>
                    </a:p>
                  </a:txBody>
                  <a:tcPr marL="0" marR="0" marT="0" marB="0" anchor="ctr">
                    <a:solidFill>
                      <a:schemeClr val="accent2">
                        <a:lumMod val="75000"/>
                      </a:schemeClr>
                    </a:solidFill>
                  </a:tcPr>
                </a:tc>
                <a:extLst>
                  <a:ext uri="{0D108BD9-81ED-4DB2-BD59-A6C34878D82A}">
                    <a16:rowId xmlns:a16="http://schemas.microsoft.com/office/drawing/2014/main" val="2817006373"/>
                  </a:ext>
                </a:extLst>
              </a:tr>
              <a:tr h="204073">
                <a:tc>
                  <a:txBody>
                    <a:bodyPr/>
                    <a:lstStyle/>
                    <a:p>
                      <a:pPr algn="just">
                        <a:spcAft>
                          <a:spcPts val="0"/>
                        </a:spcAft>
                      </a:pPr>
                      <a:r>
                        <a:rPr lang="en-GB" sz="900" dirty="0">
                          <a:effectLst/>
                          <a:latin typeface="Cambria" panose="02040503050406030204" pitchFamily="18" charset="0"/>
                        </a:rPr>
                        <a:t>Revenue from operations                                                                           </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B w="9525" cap="flat" cmpd="sng" algn="ctr">
                      <a:solidFill>
                        <a:schemeClr val="bg1">
                          <a:lumMod val="75000"/>
                        </a:schemeClr>
                      </a:solidFill>
                      <a:prstDash val="sysDot"/>
                      <a:round/>
                      <a:headEnd type="none" w="med" len="med"/>
                      <a:tailEnd type="none" w="med" len="med"/>
                    </a:lnB>
                    <a:noFill/>
                  </a:tcPr>
                </a:tc>
                <a:tc>
                  <a:txBody>
                    <a:bodyPr/>
                    <a:lstStyle/>
                    <a:p>
                      <a:pPr algn="r"/>
                      <a:endParaRPr lang="en-IN" sz="1000" dirty="0">
                        <a:effectLst/>
                        <a:latin typeface="Cambria" panose="02040503050406030204" pitchFamily="18" charset="0"/>
                        <a:cs typeface="Calibri" panose="020F0502020204030204" pitchFamily="34" charset="0"/>
                      </a:endParaRP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B w="9525" cap="flat" cmpd="sng" algn="ctr">
                      <a:solidFill>
                        <a:schemeClr val="bg1">
                          <a:lumMod val="75000"/>
                        </a:schemeClr>
                      </a:solidFill>
                      <a:prstDash val="sysDot"/>
                      <a:round/>
                      <a:headEnd type="none" w="med" len="med"/>
                      <a:tailEnd type="none" w="med" len="med"/>
                    </a:lnB>
                    <a:noFill/>
                  </a:tcPr>
                </a:tc>
                <a:tc>
                  <a:txBody>
                    <a:bodyPr/>
                    <a:lstStyle/>
                    <a:p>
                      <a:pPr algn="r"/>
                      <a:endParaRPr lang="en-IN" sz="1000" dirty="0">
                        <a:effectLst/>
                        <a:latin typeface="Cambria" panose="02040503050406030204" pitchFamily="18" charset="0"/>
                        <a:cs typeface="Calibri" panose="020F0502020204030204" pitchFamily="34" charset="0"/>
                      </a:endParaRP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B w="9525" cap="flat" cmpd="sng" algn="ctr">
                      <a:solidFill>
                        <a:schemeClr val="bg1">
                          <a:lumMod val="75000"/>
                        </a:schemeClr>
                      </a:solidFill>
                      <a:prstDash val="sysDot"/>
                      <a:round/>
                      <a:headEnd type="none" w="med" len="med"/>
                      <a:tailEnd type="none" w="med" len="med"/>
                    </a:lnB>
                    <a:noFill/>
                  </a:tcPr>
                </a:tc>
                <a:tc>
                  <a:txBody>
                    <a:bodyPr/>
                    <a:lstStyle/>
                    <a:p>
                      <a:pPr algn="r"/>
                      <a:endParaRPr lang="en-IN" sz="1000" dirty="0">
                        <a:effectLst/>
                        <a:latin typeface="Cambria" panose="02040503050406030204" pitchFamily="18" charset="0"/>
                        <a:cs typeface="Calibri" panose="020F0502020204030204" pitchFamily="34" charset="0"/>
                      </a:endParaRP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B w="9525" cap="flat" cmpd="sng" algn="ctr">
                      <a:solidFill>
                        <a:schemeClr val="bg1">
                          <a:lumMod val="75000"/>
                        </a:schemeClr>
                      </a:solidFill>
                      <a:prstDash val="sysDot"/>
                      <a:round/>
                      <a:headEnd type="none" w="med" len="med"/>
                      <a:tailEnd type="none" w="med" len="med"/>
                    </a:lnB>
                    <a:noFill/>
                  </a:tcPr>
                </a:tc>
                <a:tc>
                  <a:txBody>
                    <a:bodyPr/>
                    <a:lstStyle/>
                    <a:p>
                      <a:pPr algn="r"/>
                      <a:endParaRPr lang="en-IN" sz="1000" dirty="0">
                        <a:effectLst/>
                        <a:latin typeface="Cambria" panose="02040503050406030204" pitchFamily="18" charset="0"/>
                        <a:cs typeface="Calibri" panose="020F0502020204030204" pitchFamily="34" charset="0"/>
                      </a:endParaRP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703977130"/>
                  </a:ext>
                </a:extLst>
              </a:tr>
              <a:tr h="223469">
                <a:tc>
                  <a:txBody>
                    <a:bodyPr/>
                    <a:lstStyle/>
                    <a:p>
                      <a:pPr algn="just">
                        <a:spcAft>
                          <a:spcPts val="0"/>
                        </a:spcAft>
                      </a:pPr>
                      <a:r>
                        <a:rPr lang="en-GB" sz="900" dirty="0">
                          <a:effectLst/>
                          <a:latin typeface="Cambria" panose="02040503050406030204" pitchFamily="18" charset="0"/>
                        </a:rPr>
                        <a:t>Interest income</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3,311.76</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1,716.77</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1,660.14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3,943.66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2"/>
                  </a:ext>
                </a:extLst>
              </a:tr>
              <a:tr h="223930">
                <a:tc>
                  <a:txBody>
                    <a:bodyPr/>
                    <a:lstStyle/>
                    <a:p>
                      <a:pPr algn="just">
                        <a:spcAft>
                          <a:spcPts val="0"/>
                        </a:spcAft>
                      </a:pPr>
                      <a:r>
                        <a:rPr lang="en-GB" sz="900" dirty="0">
                          <a:effectLst/>
                          <a:latin typeface="Cambria" panose="02040503050406030204" pitchFamily="18" charset="0"/>
                        </a:rPr>
                        <a:t>Dividend income</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0.24</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0.23</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0.15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0.25</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752233413"/>
                  </a:ext>
                </a:extLst>
              </a:tr>
              <a:tr h="223469">
                <a:tc>
                  <a:txBody>
                    <a:bodyPr/>
                    <a:lstStyle/>
                    <a:p>
                      <a:pPr algn="just">
                        <a:spcAft>
                          <a:spcPts val="0"/>
                        </a:spcAft>
                      </a:pPr>
                      <a:r>
                        <a:rPr lang="en-GB" sz="900" dirty="0">
                          <a:effectLst/>
                          <a:latin typeface="Cambria" panose="02040503050406030204" pitchFamily="18" charset="0"/>
                        </a:rPr>
                        <a:t>Lease income</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5,959.59</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5,666.11</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2,921.27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11,826.56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529754621"/>
                  </a:ext>
                </a:extLst>
              </a:tr>
              <a:tr h="223469">
                <a:tc>
                  <a:txBody>
                    <a:bodyPr/>
                    <a:lstStyle/>
                    <a:p>
                      <a:pPr algn="just">
                        <a:spcAft>
                          <a:spcPts val="0"/>
                        </a:spcAft>
                      </a:pPr>
                      <a:r>
                        <a:rPr lang="en-GB" sz="900" b="1" dirty="0">
                          <a:effectLst/>
                          <a:latin typeface="Cambria" panose="02040503050406030204" pitchFamily="18" charset="0"/>
                        </a:rPr>
                        <a:t>Total revenue from operations</a:t>
                      </a:r>
                      <a:endParaRPr lang="en-IN" sz="1000" b="1"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fontAlgn="b"/>
                      <a:r>
                        <a:rPr lang="en-IN" sz="900" b="1" kern="1200" dirty="0">
                          <a:solidFill>
                            <a:schemeClr val="dk1"/>
                          </a:solidFill>
                          <a:effectLst/>
                          <a:latin typeface="Cambria" panose="02040503050406030204" pitchFamily="18" charset="0"/>
                          <a:ea typeface="+mn-ea"/>
                          <a:cs typeface="+mn-cs"/>
                        </a:rPr>
                        <a:t>9,271.58</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fontAlgn="b"/>
                      <a:r>
                        <a:rPr lang="en-IN" sz="900" b="1" kern="1200" dirty="0">
                          <a:solidFill>
                            <a:schemeClr val="dk1"/>
                          </a:solidFill>
                          <a:effectLst/>
                          <a:latin typeface="Cambria" panose="02040503050406030204" pitchFamily="18" charset="0"/>
                          <a:ea typeface="+mn-ea"/>
                          <a:cs typeface="+mn-cs"/>
                        </a:rPr>
                        <a:t>7,383.12</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fontAlgn="b"/>
                      <a:r>
                        <a:rPr lang="en-IN" sz="900" b="1" kern="1200" dirty="0">
                          <a:solidFill>
                            <a:schemeClr val="dk1"/>
                          </a:solidFill>
                          <a:effectLst/>
                          <a:latin typeface="Cambria" panose="02040503050406030204" pitchFamily="18" charset="0"/>
                          <a:ea typeface="+mn-ea"/>
                          <a:cs typeface="+mn-cs"/>
                        </a:rPr>
                        <a:t>                                  4,581.56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fontAlgn="b"/>
                      <a:r>
                        <a:rPr lang="en-IN" sz="900" b="1" kern="1200" dirty="0">
                          <a:solidFill>
                            <a:schemeClr val="dk1"/>
                          </a:solidFill>
                          <a:effectLst/>
                          <a:latin typeface="Cambria" panose="02040503050406030204" pitchFamily="18" charset="0"/>
                          <a:ea typeface="+mn-ea"/>
                          <a:cs typeface="+mn-cs"/>
                        </a:rPr>
                        <a:t>                                15,770.47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570574806"/>
                  </a:ext>
                </a:extLst>
              </a:tr>
              <a:tr h="151943">
                <a:tc>
                  <a:txBody>
                    <a:bodyPr/>
                    <a:lstStyle/>
                    <a:p>
                      <a:pPr algn="just">
                        <a:spcAft>
                          <a:spcPts val="0"/>
                        </a:spcAft>
                      </a:pPr>
                      <a:r>
                        <a:rPr lang="en-GB" sz="900" dirty="0">
                          <a:effectLst/>
                          <a:latin typeface="Cambria" panose="02040503050406030204" pitchFamily="18" charset="0"/>
                        </a:rPr>
                        <a:t>Other income</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0.06</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0.27</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   0.87</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0.39</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129835076"/>
                  </a:ext>
                </a:extLst>
              </a:tr>
              <a:tr h="151943">
                <a:tc>
                  <a:txBody>
                    <a:bodyPr/>
                    <a:lstStyle/>
                    <a:p>
                      <a:pPr algn="just">
                        <a:spcAft>
                          <a:spcPts val="0"/>
                        </a:spcAft>
                      </a:pPr>
                      <a:r>
                        <a:rPr lang="en-GB" sz="900" b="1" dirty="0">
                          <a:effectLst/>
                          <a:latin typeface="Cambria" panose="02040503050406030204" pitchFamily="18" charset="0"/>
                        </a:rPr>
                        <a:t>9Total income </a:t>
                      </a:r>
                      <a:endParaRPr lang="en-IN" sz="1000" b="1"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1" indent="-45720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9,271.64</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marR="0" lvl="1" indent="-457200" algn="r" defTabSz="914400" rtl="0" eaLnBrk="1" fontAlgn="b" latinLnBrk="0" hangingPunct="1">
                        <a:lnSpc>
                          <a:spcPct val="100000"/>
                        </a:lnSpc>
                        <a:spcBef>
                          <a:spcPts val="0"/>
                        </a:spcBef>
                        <a:spcAft>
                          <a:spcPts val="0"/>
                        </a:spcAft>
                        <a:buClrTx/>
                        <a:buSzTx/>
                        <a:buFontTx/>
                        <a:buNone/>
                        <a:tabLst/>
                        <a:defRPr/>
                      </a:pPr>
                      <a:r>
                        <a:rPr lang="en-IN" sz="900" b="1" kern="1200" dirty="0">
                          <a:solidFill>
                            <a:schemeClr val="dk1"/>
                          </a:solidFill>
                          <a:effectLst/>
                          <a:latin typeface="Cambria" panose="02040503050406030204" pitchFamily="18" charset="0"/>
                          <a:ea typeface="+mn-ea"/>
                          <a:cs typeface="+mn-cs"/>
                        </a:rPr>
                        <a:t>7,383.39</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1" indent="-45720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9,207.84</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1" indent="-45720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15,770.86</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833628818"/>
                  </a:ext>
                </a:extLst>
              </a:tr>
              <a:tr h="223469">
                <a:tc>
                  <a:txBody>
                    <a:bodyPr/>
                    <a:lstStyle/>
                    <a:p>
                      <a:pPr algn="just">
                        <a:spcAft>
                          <a:spcPts val="0"/>
                        </a:spcAft>
                      </a:pPr>
                      <a:r>
                        <a:rPr lang="en-GB" sz="900" dirty="0">
                          <a:effectLst/>
                          <a:latin typeface="Cambria" panose="02040503050406030204" pitchFamily="18" charset="0"/>
                        </a:rPr>
                        <a:t>Finance costs</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6,230.62</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5,440.98</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3,073.49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11,237.05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581598418"/>
                  </a:ext>
                </a:extLst>
              </a:tr>
              <a:tr h="223469">
                <a:tc>
                  <a:txBody>
                    <a:bodyPr/>
                    <a:lstStyle/>
                    <a:p>
                      <a:pPr algn="just">
                        <a:spcAft>
                          <a:spcPts val="0"/>
                        </a:spcAft>
                      </a:pPr>
                      <a:r>
                        <a:rPr lang="en-GB" sz="900" dirty="0">
                          <a:effectLst/>
                          <a:latin typeface="Cambria" panose="02040503050406030204" pitchFamily="18" charset="0"/>
                        </a:rPr>
                        <a:t>Impairment on financial instruments</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(0.87)</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(1.43)</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(2.27)</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2.72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5040567"/>
                  </a:ext>
                </a:extLst>
              </a:tr>
              <a:tr h="223469">
                <a:tc>
                  <a:txBody>
                    <a:bodyPr/>
                    <a:lstStyle/>
                    <a:p>
                      <a:pPr algn="just">
                        <a:spcAft>
                          <a:spcPts val="0"/>
                        </a:spcAft>
                      </a:pPr>
                      <a:r>
                        <a:rPr lang="en-GB" sz="900" dirty="0">
                          <a:effectLst/>
                          <a:latin typeface="Cambria" panose="02040503050406030204" pitchFamily="18" charset="0"/>
                        </a:rPr>
                        <a:t>Employee benefit expense</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3.96</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2.65</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1.80</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7.85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217805083"/>
                  </a:ext>
                </a:extLst>
              </a:tr>
              <a:tr h="223469">
                <a:tc>
                  <a:txBody>
                    <a:bodyPr/>
                    <a:lstStyle/>
                    <a:p>
                      <a:pPr algn="just">
                        <a:spcAft>
                          <a:spcPts val="0"/>
                        </a:spcAft>
                      </a:pPr>
                      <a:r>
                        <a:rPr lang="en-GB" sz="900" dirty="0">
                          <a:effectLst/>
                          <a:latin typeface="Cambria" panose="02040503050406030204" pitchFamily="18" charset="0"/>
                        </a:rPr>
                        <a:t>Depreciation, amortization and impairment</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6.20</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0.23</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3.10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4.43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645255411"/>
                  </a:ext>
                </a:extLst>
              </a:tr>
              <a:tr h="223469">
                <a:tc>
                  <a:txBody>
                    <a:bodyPr/>
                    <a:lstStyle/>
                    <a:p>
                      <a:pPr algn="just">
                        <a:spcAft>
                          <a:spcPts val="0"/>
                        </a:spcAft>
                      </a:pPr>
                      <a:r>
                        <a:rPr lang="en-GB" sz="900" dirty="0">
                          <a:effectLst/>
                          <a:latin typeface="Cambria" panose="02040503050406030204" pitchFamily="18" charset="0"/>
                        </a:rPr>
                        <a:t>Other expenses</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28.29</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54.12</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3.53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102.68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892609313"/>
                  </a:ext>
                </a:extLst>
              </a:tr>
              <a:tr h="223469">
                <a:tc>
                  <a:txBody>
                    <a:bodyPr/>
                    <a:lstStyle/>
                    <a:p>
                      <a:pPr algn="just">
                        <a:spcAft>
                          <a:spcPts val="0"/>
                        </a:spcAft>
                      </a:pPr>
                      <a:r>
                        <a:rPr lang="en-GB" sz="900" b="1" dirty="0">
                          <a:effectLst/>
                          <a:latin typeface="Cambria" panose="02040503050406030204" pitchFamily="18" charset="0"/>
                        </a:rPr>
                        <a:t>Total expenses </a:t>
                      </a:r>
                      <a:endParaRPr lang="en-IN" sz="1000" b="1"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6,268.21</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5,496.55</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                                  3,079.65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                                11,354.73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4263250395"/>
                  </a:ext>
                </a:extLst>
              </a:tr>
              <a:tr h="223469">
                <a:tc>
                  <a:txBody>
                    <a:bodyPr/>
                    <a:lstStyle/>
                    <a:p>
                      <a:pPr algn="just">
                        <a:spcAft>
                          <a:spcPts val="0"/>
                        </a:spcAft>
                      </a:pPr>
                      <a:r>
                        <a:rPr lang="en-GB" sz="900" dirty="0">
                          <a:effectLst/>
                          <a:latin typeface="Cambria" panose="02040503050406030204" pitchFamily="18" charset="0"/>
                        </a:rPr>
                        <a:t>Profit before exceptional items and tax</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3,003.43</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1,886.84</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1,501.95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kern="1200" dirty="0">
                          <a:solidFill>
                            <a:schemeClr val="dk1"/>
                          </a:solidFill>
                          <a:effectLst/>
                          <a:latin typeface="Cambria" panose="02040503050406030204" pitchFamily="18" charset="0"/>
                          <a:ea typeface="+mn-ea"/>
                          <a:cs typeface="+mn-cs"/>
                        </a:rPr>
                        <a:t>                                     44,16.13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463315047"/>
                  </a:ext>
                </a:extLst>
              </a:tr>
              <a:tr h="151943">
                <a:tc>
                  <a:txBody>
                    <a:bodyPr/>
                    <a:lstStyle/>
                    <a:p>
                      <a:pPr algn="just">
                        <a:spcAft>
                          <a:spcPts val="0"/>
                        </a:spcAft>
                      </a:pPr>
                      <a:r>
                        <a:rPr lang="en-GB" sz="900" dirty="0">
                          <a:effectLst/>
                          <a:latin typeface="Cambria" panose="02040503050406030204" pitchFamily="18" charset="0"/>
                        </a:rPr>
                        <a:t>Exceptional items </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09599258"/>
                  </a:ext>
                </a:extLst>
              </a:tr>
              <a:tr h="223469">
                <a:tc>
                  <a:txBody>
                    <a:bodyPr/>
                    <a:lstStyle/>
                    <a:p>
                      <a:pPr algn="just">
                        <a:spcAft>
                          <a:spcPts val="0"/>
                        </a:spcAft>
                      </a:pPr>
                      <a:r>
                        <a:rPr lang="en-GB" sz="900" b="1" dirty="0">
                          <a:effectLst/>
                          <a:latin typeface="Cambria" panose="02040503050406030204" pitchFamily="18" charset="0"/>
                        </a:rPr>
                        <a:t>Profit before tax</a:t>
                      </a:r>
                      <a:endParaRPr lang="en-IN" sz="1000" b="1"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3,003.43</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IN" sz="900" b="1" kern="1200" dirty="0">
                          <a:solidFill>
                            <a:schemeClr val="dk1"/>
                          </a:solidFill>
                          <a:effectLst/>
                          <a:latin typeface="Cambria" panose="02040503050406030204" pitchFamily="18" charset="0"/>
                          <a:ea typeface="+mn-ea"/>
                          <a:cs typeface="+mn-cs"/>
                        </a:rPr>
                        <a:t>1,886.84</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                                  1,501.95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                                     4,416.13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045412766"/>
                  </a:ext>
                </a:extLst>
              </a:tr>
              <a:tr h="151943">
                <a:tc>
                  <a:txBody>
                    <a:bodyPr/>
                    <a:lstStyle/>
                    <a:p>
                      <a:pPr algn="just">
                        <a:spcAft>
                          <a:spcPts val="0"/>
                        </a:spcAft>
                      </a:pPr>
                      <a:r>
                        <a:rPr lang="en-GB" sz="900" dirty="0">
                          <a:effectLst/>
                          <a:latin typeface="Cambria" panose="02040503050406030204" pitchFamily="18" charset="0"/>
                        </a:rPr>
                        <a:t>Tax expense</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4170890039"/>
                  </a:ext>
                </a:extLst>
              </a:tr>
              <a:tr h="128540">
                <a:tc>
                  <a:txBody>
                    <a:bodyPr/>
                    <a:lstStyle/>
                    <a:p>
                      <a:pPr algn="just">
                        <a:spcAft>
                          <a:spcPts val="0"/>
                        </a:spcAft>
                      </a:pPr>
                      <a:r>
                        <a:rPr lang="en-GB" sz="900" dirty="0">
                          <a:effectLst/>
                          <a:latin typeface="Cambria" panose="02040503050406030204" pitchFamily="18" charset="0"/>
                        </a:rPr>
                        <a:t>  Current tax</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703660682"/>
                  </a:ext>
                </a:extLst>
              </a:tr>
              <a:tr h="150566">
                <a:tc>
                  <a:txBody>
                    <a:bodyPr/>
                    <a:lstStyle/>
                    <a:p>
                      <a:pPr algn="just">
                        <a:spcAft>
                          <a:spcPts val="0"/>
                        </a:spcAft>
                      </a:pPr>
                      <a:r>
                        <a:rPr lang="en-GB" sz="900" dirty="0">
                          <a:effectLst/>
                          <a:latin typeface="Cambria" panose="02040503050406030204" pitchFamily="18" charset="0"/>
                        </a:rPr>
                        <a:t>  Deferred tax</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256460322"/>
                  </a:ext>
                </a:extLst>
              </a:tr>
              <a:tr h="151943">
                <a:tc>
                  <a:txBody>
                    <a:bodyPr/>
                    <a:lstStyle/>
                    <a:p>
                      <a:pPr algn="just">
                        <a:spcAft>
                          <a:spcPts val="0"/>
                        </a:spcAft>
                      </a:pPr>
                      <a:r>
                        <a:rPr lang="en-GB" sz="900" b="1" dirty="0">
                          <a:effectLst/>
                          <a:latin typeface="Cambria" panose="02040503050406030204" pitchFamily="18" charset="0"/>
                        </a:rPr>
                        <a:t>Total Tax Expenses</a:t>
                      </a:r>
                      <a:endParaRPr lang="en-IN" sz="1000" b="1"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323518833"/>
                  </a:ext>
                </a:extLst>
              </a:tr>
              <a:tr h="223469">
                <a:tc>
                  <a:txBody>
                    <a:bodyPr/>
                    <a:lstStyle/>
                    <a:p>
                      <a:pPr algn="just">
                        <a:spcAft>
                          <a:spcPts val="0"/>
                        </a:spcAft>
                      </a:pPr>
                      <a:r>
                        <a:rPr lang="en-GB" sz="900" dirty="0">
                          <a:effectLst/>
                          <a:latin typeface="Cambria" panose="02040503050406030204" pitchFamily="18" charset="0"/>
                        </a:rPr>
                        <a:t>Profit for the period from continuing operations </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3,003.43</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IN" sz="900" b="1" kern="1200" dirty="0">
                          <a:solidFill>
                            <a:schemeClr val="dk1"/>
                          </a:solidFill>
                          <a:effectLst/>
                          <a:latin typeface="Cambria" panose="02040503050406030204" pitchFamily="18" charset="0"/>
                          <a:ea typeface="+mn-ea"/>
                          <a:cs typeface="+mn-cs"/>
                        </a:rPr>
                        <a:t>1,886.84</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                                  1,501.95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                                     4,416.13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768801993"/>
                  </a:ext>
                </a:extLst>
              </a:tr>
              <a:tr h="151943">
                <a:tc>
                  <a:txBody>
                    <a:bodyPr/>
                    <a:lstStyle/>
                    <a:p>
                      <a:pPr algn="just">
                        <a:spcAft>
                          <a:spcPts val="0"/>
                        </a:spcAft>
                      </a:pPr>
                      <a:r>
                        <a:rPr lang="en-GB" sz="900" dirty="0">
                          <a:effectLst/>
                          <a:latin typeface="Cambria" panose="02040503050406030204" pitchFamily="18" charset="0"/>
                        </a:rPr>
                        <a:t>Profit from discontinued operations</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129474451"/>
                  </a:ext>
                </a:extLst>
              </a:tr>
              <a:tr h="151943">
                <a:tc>
                  <a:txBody>
                    <a:bodyPr/>
                    <a:lstStyle/>
                    <a:p>
                      <a:pPr algn="just">
                        <a:spcAft>
                          <a:spcPts val="0"/>
                        </a:spcAft>
                      </a:pPr>
                      <a:r>
                        <a:rPr lang="en-GB" sz="900" dirty="0">
                          <a:effectLst/>
                          <a:latin typeface="Cambria" panose="02040503050406030204" pitchFamily="18" charset="0"/>
                        </a:rPr>
                        <a:t>Tax expense of discontinued operations</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260940177"/>
                  </a:ext>
                </a:extLst>
              </a:tr>
              <a:tr h="151943">
                <a:tc>
                  <a:txBody>
                    <a:bodyPr/>
                    <a:lstStyle/>
                    <a:p>
                      <a:pPr algn="just">
                        <a:spcAft>
                          <a:spcPts val="0"/>
                        </a:spcAft>
                      </a:pPr>
                      <a:r>
                        <a:rPr lang="en-GB" sz="900" dirty="0">
                          <a:effectLst/>
                          <a:latin typeface="Cambria" panose="02040503050406030204" pitchFamily="18" charset="0"/>
                        </a:rPr>
                        <a:t>Profit from discontinued operations (after tax)</a:t>
                      </a:r>
                      <a:endParaRPr lang="en-IN" sz="1000"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tc>
                  <a:txBody>
                    <a:bodyPr/>
                    <a:lstStyle/>
                    <a:p>
                      <a:pPr lvl="0" algn="r" rtl="0" fontAlgn="ctr"/>
                      <a:r>
                        <a:rPr lang="en-IN" sz="900" b="0" i="0" u="none" strike="noStrike" dirty="0">
                          <a:solidFill>
                            <a:srgbClr val="000000"/>
                          </a:solidFill>
                          <a:effectLst/>
                          <a:latin typeface="Cambria" panose="02040503050406030204" pitchFamily="18" charset="0"/>
                        </a:rPr>
                        <a:t>-</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471792789"/>
                  </a:ext>
                </a:extLst>
              </a:tr>
              <a:tr h="223469">
                <a:tc>
                  <a:txBody>
                    <a:bodyPr/>
                    <a:lstStyle/>
                    <a:p>
                      <a:pPr algn="just">
                        <a:spcAft>
                          <a:spcPts val="0"/>
                        </a:spcAft>
                      </a:pPr>
                      <a:r>
                        <a:rPr lang="en-GB" sz="900" b="1" dirty="0">
                          <a:effectLst/>
                          <a:latin typeface="Cambria" panose="02040503050406030204" pitchFamily="18" charset="0"/>
                        </a:rPr>
                        <a:t>Profit for the period</a:t>
                      </a:r>
                      <a:endParaRPr lang="en-IN" sz="1000" b="1" dirty="0">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3,003.43</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IN" sz="900" b="1" kern="1200" dirty="0">
                          <a:solidFill>
                            <a:schemeClr val="dk1"/>
                          </a:solidFill>
                          <a:effectLst/>
                          <a:latin typeface="Cambria" panose="02040503050406030204" pitchFamily="18" charset="0"/>
                          <a:ea typeface="+mn-ea"/>
                          <a:cs typeface="+mn-cs"/>
                        </a:rPr>
                        <a:t>1,886.84</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                                  1,501.95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algn="r" defTabSz="914400" rtl="0" eaLnBrk="1" fontAlgn="b" latinLnBrk="0" hangingPunct="1"/>
                      <a:r>
                        <a:rPr lang="en-IN" sz="900" b="1" kern="1200" dirty="0">
                          <a:solidFill>
                            <a:schemeClr val="dk1"/>
                          </a:solidFill>
                          <a:effectLst/>
                          <a:latin typeface="Cambria" panose="02040503050406030204" pitchFamily="18" charset="0"/>
                          <a:ea typeface="+mn-ea"/>
                          <a:cs typeface="+mn-cs"/>
                        </a:rPr>
                        <a:t>                                     4,416.13 </a:t>
                      </a:r>
                    </a:p>
                  </a:txBody>
                  <a:tcPr marL="0" marR="0" marT="0" marB="0"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75240326"/>
                  </a:ext>
                </a:extLst>
              </a:tr>
            </a:tbl>
          </a:graphicData>
        </a:graphic>
      </p:graphicFrame>
      <p:sp>
        <p:nvSpPr>
          <p:cNvPr id="6" name="Rectangle 5">
            <a:extLst>
              <a:ext uri="{FF2B5EF4-FFF2-40B4-BE49-F238E27FC236}">
                <a16:creationId xmlns:a16="http://schemas.microsoft.com/office/drawing/2014/main" id="{E4FA1300-AB34-0043-8D3D-34A7AA3C754A}"/>
              </a:ext>
            </a:extLst>
          </p:cNvPr>
          <p:cNvSpPr/>
          <p:nvPr/>
        </p:nvSpPr>
        <p:spPr>
          <a:xfrm>
            <a:off x="6189856" y="6209614"/>
            <a:ext cx="2307373" cy="461665"/>
          </a:xfrm>
          <a:prstGeom prst="rect">
            <a:avLst/>
          </a:prstGeom>
        </p:spPr>
        <p:txBody>
          <a:bodyPr wrap="square">
            <a:spAutoFit/>
          </a:bodyPr>
          <a:lstStyle/>
          <a:p>
            <a:r>
              <a:rPr lang="en-US" sz="800" i="1" dirty="0">
                <a:latin typeface="Cambria" panose="02040503050406030204" pitchFamily="18" charset="0"/>
              </a:rPr>
              <a:t>All figures are in INR Crore</a:t>
            </a:r>
          </a:p>
          <a:p>
            <a:r>
              <a:rPr lang="en-US" sz="800" i="1" dirty="0">
                <a:latin typeface="Cambria" panose="02040503050406030204" pitchFamily="18" charset="0"/>
              </a:rPr>
              <a:t>#Unaudited</a:t>
            </a:r>
          </a:p>
          <a:p>
            <a:r>
              <a:rPr lang="en-US" sz="800" i="1" dirty="0">
                <a:latin typeface="Cambria" panose="02040503050406030204" pitchFamily="18" charset="0"/>
              </a:rPr>
              <a:t>* Audited</a:t>
            </a:r>
          </a:p>
        </p:txBody>
      </p:sp>
    </p:spTree>
    <p:extLst>
      <p:ext uri="{BB962C8B-B14F-4D97-AF65-F5344CB8AC3E}">
        <p14:creationId xmlns:p14="http://schemas.microsoft.com/office/powerpoint/2010/main" val="219756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86721"/>
            <a:ext cx="9418320" cy="276999"/>
          </a:xfrm>
        </p:spPr>
        <p:txBody>
          <a:bodyPr/>
          <a:lstStyle/>
          <a:p>
            <a:pPr algn="ctr"/>
            <a:r>
              <a:rPr lang="en-US" dirty="0">
                <a:latin typeface="Cambria" panose="02040503050406030204" pitchFamily="18" charset="0"/>
              </a:rPr>
              <a:t> Financials – Balance sheet (1/2)</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1F63F883-2583-495E-8B7F-546D1F15AE32}" type="slidenum">
              <a:rPr lang="en-US" smtClean="0"/>
              <a:pPr/>
              <a:t>14</a:t>
            </a:fld>
            <a:endParaRPr lang="en-US" dirty="0"/>
          </a:p>
        </p:txBody>
      </p:sp>
      <p:graphicFrame>
        <p:nvGraphicFramePr>
          <p:cNvPr id="7" name="Content Placeholder 6"/>
          <p:cNvGraphicFramePr>
            <a:graphicFrameLocks noGrp="1"/>
          </p:cNvGraphicFramePr>
          <p:nvPr>
            <p:ph idx="1"/>
          </p:nvPr>
        </p:nvGraphicFramePr>
        <p:xfrm>
          <a:off x="592473" y="776412"/>
          <a:ext cx="8567166" cy="5305176"/>
        </p:xfrm>
        <a:graphic>
          <a:graphicData uri="http://schemas.openxmlformats.org/drawingml/2006/table">
            <a:tbl>
              <a:tblPr firstRow="1" firstCol="1" bandRow="1">
                <a:tableStyleId>{5C22544A-7EE6-4342-B048-85BDC9FD1C3A}</a:tableStyleId>
              </a:tblPr>
              <a:tblGrid>
                <a:gridCol w="3176740">
                  <a:extLst>
                    <a:ext uri="{9D8B030D-6E8A-4147-A177-3AD203B41FA5}">
                      <a16:colId xmlns:a16="http://schemas.microsoft.com/office/drawing/2014/main" val="20000"/>
                    </a:ext>
                  </a:extLst>
                </a:gridCol>
                <a:gridCol w="1367243">
                  <a:extLst>
                    <a:ext uri="{9D8B030D-6E8A-4147-A177-3AD203B41FA5}">
                      <a16:colId xmlns:a16="http://schemas.microsoft.com/office/drawing/2014/main" val="3830350157"/>
                    </a:ext>
                  </a:extLst>
                </a:gridCol>
                <a:gridCol w="1294006">
                  <a:extLst>
                    <a:ext uri="{9D8B030D-6E8A-4147-A177-3AD203B41FA5}">
                      <a16:colId xmlns:a16="http://schemas.microsoft.com/office/drawing/2014/main" val="3182044375"/>
                    </a:ext>
                  </a:extLst>
                </a:gridCol>
                <a:gridCol w="1388116">
                  <a:extLst>
                    <a:ext uri="{9D8B030D-6E8A-4147-A177-3AD203B41FA5}">
                      <a16:colId xmlns:a16="http://schemas.microsoft.com/office/drawing/2014/main" val="20002"/>
                    </a:ext>
                  </a:extLst>
                </a:gridCol>
                <a:gridCol w="1341061">
                  <a:extLst>
                    <a:ext uri="{9D8B030D-6E8A-4147-A177-3AD203B41FA5}">
                      <a16:colId xmlns:a16="http://schemas.microsoft.com/office/drawing/2014/main" val="20003"/>
                    </a:ext>
                  </a:extLst>
                </a:gridCol>
              </a:tblGrid>
              <a:tr h="288054">
                <a:tc>
                  <a:txBody>
                    <a:bodyPr/>
                    <a:lstStyle/>
                    <a:p>
                      <a:pPr algn="ctr">
                        <a:spcAft>
                          <a:spcPts val="0"/>
                        </a:spcAft>
                      </a:pPr>
                      <a:r>
                        <a:rPr lang="en-GB" sz="1000" b="1" dirty="0">
                          <a:solidFill>
                            <a:schemeClr val="bg1"/>
                          </a:solidFill>
                          <a:effectLst/>
                          <a:latin typeface="Cambria" panose="02040503050406030204" pitchFamily="18" charset="0"/>
                        </a:rPr>
                        <a:t>Particulars</a:t>
                      </a:r>
                      <a:endParaRPr lang="en-IN" sz="1000" b="1" dirty="0">
                        <a:solidFill>
                          <a:schemeClr val="bg1"/>
                        </a:solidFill>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ctr">
                    <a:solidFill>
                      <a:schemeClr val="accent2">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chemeClr val="bg1"/>
                          </a:solidFill>
                          <a:effectLst/>
                          <a:latin typeface="Cambria" panose="02040503050406030204" pitchFamily="18" charset="0"/>
                          <a:ea typeface="+mn-ea"/>
                          <a:cs typeface="+mn-cs"/>
                        </a:rPr>
                        <a:t>September FY22</a:t>
                      </a:r>
                      <a:r>
                        <a:rPr lang="en-US" sz="1000" b="1" i="0" u="none" strike="noStrike" kern="1200" baseline="30000" dirty="0">
                          <a:solidFill>
                            <a:schemeClr val="bg1"/>
                          </a:solidFill>
                          <a:effectLst/>
                          <a:latin typeface="Cambria" panose="02040503050406030204" pitchFamily="18" charset="0"/>
                          <a:ea typeface="+mn-ea"/>
                          <a:cs typeface="+mn-cs"/>
                        </a:rPr>
                        <a:t>#</a:t>
                      </a:r>
                    </a:p>
                  </a:txBody>
                  <a:tcPr marL="0" marR="0" marT="0" marB="0" anchor="ctr">
                    <a:solidFill>
                      <a:schemeClr val="accent2">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chemeClr val="bg1"/>
                          </a:solidFill>
                          <a:effectLst/>
                          <a:latin typeface="Cambria" panose="02040503050406030204" pitchFamily="18" charset="0"/>
                        </a:rPr>
                        <a:t>September FY21</a:t>
                      </a:r>
                      <a:r>
                        <a:rPr lang="en-US" sz="1000" b="1" i="0" u="none" strike="noStrike" baseline="30000" dirty="0">
                          <a:solidFill>
                            <a:schemeClr val="bg1"/>
                          </a:solidFill>
                          <a:effectLst/>
                          <a:latin typeface="Cambria" panose="02040503050406030204" pitchFamily="18" charset="0"/>
                        </a:rPr>
                        <a:t>*</a:t>
                      </a:r>
                    </a:p>
                  </a:txBody>
                  <a:tcPr marL="0" marR="0" marT="0" marB="0" anchor="ctr">
                    <a:solidFill>
                      <a:schemeClr val="accent2">
                        <a:lumMod val="75000"/>
                      </a:schemeClr>
                    </a:solidFill>
                  </a:tcPr>
                </a:tc>
                <a:tc>
                  <a:txBody>
                    <a:bodyPr/>
                    <a:lstStyle/>
                    <a:p>
                      <a:pPr algn="ctr" fontAlgn="ctr"/>
                      <a:r>
                        <a:rPr lang="en-US" sz="1000" b="1" u="none" strike="noStrike" dirty="0">
                          <a:solidFill>
                            <a:schemeClr val="bg1"/>
                          </a:solidFill>
                          <a:effectLst/>
                          <a:latin typeface="Cambria" panose="02040503050406030204" pitchFamily="18" charset="0"/>
                        </a:rPr>
                        <a:t>As at 30</a:t>
                      </a:r>
                      <a:r>
                        <a:rPr lang="en-US" sz="1000" b="1" u="none" strike="noStrike" baseline="30000" dirty="0">
                          <a:solidFill>
                            <a:schemeClr val="bg1"/>
                          </a:solidFill>
                          <a:effectLst/>
                          <a:latin typeface="Cambria" panose="02040503050406030204" pitchFamily="18" charset="0"/>
                        </a:rPr>
                        <a:t>th</a:t>
                      </a:r>
                      <a:r>
                        <a:rPr lang="en-US" sz="1000" b="1" u="none" strike="noStrike" dirty="0">
                          <a:solidFill>
                            <a:schemeClr val="bg1"/>
                          </a:solidFill>
                          <a:effectLst/>
                          <a:latin typeface="Cambria" panose="02040503050406030204" pitchFamily="18" charset="0"/>
                        </a:rPr>
                        <a:t>  June 2022</a:t>
                      </a:r>
                      <a:r>
                        <a:rPr lang="en-US" sz="1000" b="1" i="0" u="none" strike="noStrike" kern="1200" baseline="30000" dirty="0">
                          <a:solidFill>
                            <a:schemeClr val="bg1"/>
                          </a:solidFill>
                          <a:effectLst/>
                          <a:latin typeface="Cambria" panose="02040503050406030204" pitchFamily="18" charset="0"/>
                          <a:ea typeface="+mn-ea"/>
                          <a:cs typeface="+mn-cs"/>
                        </a:rPr>
                        <a:t>#</a:t>
                      </a:r>
                      <a:endParaRPr lang="en-US" sz="1000" b="1" i="0" u="none" strike="noStrike" baseline="30000" dirty="0">
                        <a:solidFill>
                          <a:schemeClr val="bg1"/>
                        </a:solidFill>
                        <a:effectLst/>
                        <a:latin typeface="Cambria" panose="02040503050406030204" pitchFamily="18" charset="0"/>
                      </a:endParaRPr>
                    </a:p>
                  </a:txBody>
                  <a:tcPr marL="0" marR="0" marT="0" marB="0" anchor="ctr">
                    <a:solidFill>
                      <a:schemeClr val="accent2">
                        <a:lumMod val="75000"/>
                      </a:schemeClr>
                    </a:solidFill>
                  </a:tcPr>
                </a:tc>
                <a:tc>
                  <a:txBody>
                    <a:bodyPr/>
                    <a:lstStyle/>
                    <a:p>
                      <a:pPr algn="ctr" fontAlgn="ctr"/>
                      <a:r>
                        <a:rPr lang="en-US" sz="1000" b="1" u="none" strike="noStrike" dirty="0">
                          <a:solidFill>
                            <a:schemeClr val="bg1"/>
                          </a:solidFill>
                          <a:effectLst/>
                          <a:latin typeface="Cambria" panose="02040503050406030204" pitchFamily="18" charset="0"/>
                        </a:rPr>
                        <a:t>As at 31</a:t>
                      </a:r>
                      <a:r>
                        <a:rPr lang="en-US" sz="1000" b="1" u="none" strike="noStrike" baseline="30000" dirty="0">
                          <a:solidFill>
                            <a:schemeClr val="bg1"/>
                          </a:solidFill>
                          <a:effectLst/>
                          <a:latin typeface="Cambria" panose="02040503050406030204" pitchFamily="18" charset="0"/>
                        </a:rPr>
                        <a:t>st</a:t>
                      </a:r>
                      <a:r>
                        <a:rPr lang="en-US" sz="1000" b="1" u="none" strike="noStrike" dirty="0">
                          <a:solidFill>
                            <a:schemeClr val="bg1"/>
                          </a:solidFill>
                          <a:effectLst/>
                          <a:latin typeface="Cambria" panose="02040503050406030204" pitchFamily="18" charset="0"/>
                        </a:rPr>
                        <a:t> March 2021</a:t>
                      </a:r>
                      <a:r>
                        <a:rPr lang="en-US" sz="1000" b="1" u="none" strike="noStrike" baseline="30000" dirty="0">
                          <a:solidFill>
                            <a:schemeClr val="bg1"/>
                          </a:solidFill>
                          <a:effectLst/>
                          <a:latin typeface="Cambria" panose="02040503050406030204" pitchFamily="18" charset="0"/>
                        </a:rPr>
                        <a:t>*</a:t>
                      </a:r>
                      <a:endParaRPr lang="en-US" sz="1000" b="1" i="0" u="none" strike="noStrike" dirty="0">
                        <a:solidFill>
                          <a:schemeClr val="bg1"/>
                        </a:solidFill>
                        <a:effectLst/>
                        <a:latin typeface="Cambria" panose="02040503050406030204" pitchFamily="18" charset="0"/>
                      </a:endParaRPr>
                    </a:p>
                  </a:txBody>
                  <a:tcPr marL="0" marR="0" marT="0" marB="0" anchor="ctr">
                    <a:solidFill>
                      <a:schemeClr val="accent2">
                        <a:lumMod val="75000"/>
                      </a:schemeClr>
                    </a:solidFill>
                  </a:tcPr>
                </a:tc>
                <a:extLst>
                  <a:ext uri="{0D108BD9-81ED-4DB2-BD59-A6C34878D82A}">
                    <a16:rowId xmlns:a16="http://schemas.microsoft.com/office/drawing/2014/main" val="10000"/>
                  </a:ext>
                </a:extLst>
              </a:tr>
              <a:tr h="249974">
                <a:tc>
                  <a:txBody>
                    <a:bodyPr/>
                    <a:lstStyle/>
                    <a:p>
                      <a:pPr marL="54000" algn="just">
                        <a:spcAft>
                          <a:spcPts val="0"/>
                        </a:spcAft>
                      </a:pPr>
                      <a:r>
                        <a:rPr lang="en-GB" sz="1000" b="1" dirty="0">
                          <a:solidFill>
                            <a:schemeClr val="tx1"/>
                          </a:solidFill>
                          <a:effectLst/>
                          <a:latin typeface="Cambria" panose="02040503050406030204" pitchFamily="18" charset="0"/>
                        </a:rPr>
                        <a:t>ASSETS</a:t>
                      </a:r>
                      <a:endParaRPr lang="en-IN" sz="1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B w="12700" cap="flat" cmpd="sng" algn="ctr">
                      <a:solidFill>
                        <a:schemeClr val="bg1">
                          <a:lumMod val="75000"/>
                        </a:schemeClr>
                      </a:solidFill>
                      <a:prstDash val="sysDot"/>
                      <a:round/>
                      <a:headEnd type="none" w="med" len="med"/>
                      <a:tailEnd type="none" w="med" len="med"/>
                    </a:lnB>
                    <a:noFill/>
                  </a:tcPr>
                </a:tc>
                <a:tc>
                  <a:txBody>
                    <a:bodyPr/>
                    <a:lstStyle/>
                    <a:p>
                      <a:endParaRPr lang="en-IN" sz="1000" b="0" dirty="0">
                        <a:solidFill>
                          <a:schemeClr val="tx1"/>
                        </a:solidFill>
                        <a:effectLst/>
                        <a:latin typeface="Cambria" panose="020405030504060302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B w="12700" cap="flat" cmpd="sng" algn="ctr">
                      <a:solidFill>
                        <a:schemeClr val="bg1">
                          <a:lumMod val="75000"/>
                        </a:schemeClr>
                      </a:solidFill>
                      <a:prstDash val="sysDot"/>
                      <a:round/>
                      <a:headEnd type="none" w="med" len="med"/>
                      <a:tailEnd type="none" w="med" len="med"/>
                    </a:lnB>
                    <a:noFill/>
                  </a:tcPr>
                </a:tc>
                <a:tc>
                  <a:txBody>
                    <a:bodyPr/>
                    <a:lstStyle/>
                    <a:p>
                      <a:endParaRPr lang="en-IN" sz="1000" b="0" dirty="0">
                        <a:solidFill>
                          <a:schemeClr val="tx1"/>
                        </a:solidFill>
                        <a:effectLst/>
                        <a:latin typeface="Cambria" panose="020405030504060302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B w="12700" cap="flat" cmpd="sng" algn="ctr">
                      <a:solidFill>
                        <a:schemeClr val="bg1">
                          <a:lumMod val="75000"/>
                        </a:schemeClr>
                      </a:solidFill>
                      <a:prstDash val="sysDot"/>
                      <a:round/>
                      <a:headEnd type="none" w="med" len="med"/>
                      <a:tailEnd type="none" w="med" len="med"/>
                    </a:lnB>
                    <a:noFill/>
                  </a:tcPr>
                </a:tc>
                <a:tc>
                  <a:txBody>
                    <a:bodyPr/>
                    <a:lstStyle/>
                    <a:p>
                      <a:endParaRPr lang="en-IN" sz="1000" b="0" dirty="0">
                        <a:solidFill>
                          <a:schemeClr val="tx1"/>
                        </a:solidFill>
                        <a:effectLst/>
                        <a:latin typeface="Cambria" panose="020405030504060302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B w="12700" cap="flat" cmpd="sng" algn="ctr">
                      <a:solidFill>
                        <a:schemeClr val="bg1">
                          <a:lumMod val="75000"/>
                        </a:schemeClr>
                      </a:solidFill>
                      <a:prstDash val="sysDot"/>
                      <a:round/>
                      <a:headEnd type="none" w="med" len="med"/>
                      <a:tailEnd type="none" w="med" len="med"/>
                    </a:lnB>
                    <a:noFill/>
                  </a:tcPr>
                </a:tc>
                <a:tc>
                  <a:txBody>
                    <a:bodyPr/>
                    <a:lstStyle/>
                    <a:p>
                      <a:endParaRPr lang="en-IN" sz="1000" b="0" dirty="0">
                        <a:solidFill>
                          <a:schemeClr val="tx1"/>
                        </a:solidFill>
                        <a:effectLst/>
                        <a:latin typeface="Cambria" panose="020405030504060302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1"/>
                  </a:ext>
                </a:extLst>
              </a:tr>
              <a:tr h="249974">
                <a:tc>
                  <a:txBody>
                    <a:bodyPr/>
                    <a:lstStyle/>
                    <a:p>
                      <a:pPr marL="54000" algn="just">
                        <a:spcAft>
                          <a:spcPts val="0"/>
                        </a:spcAft>
                      </a:pPr>
                      <a:r>
                        <a:rPr lang="en-GB" sz="1000" b="1" dirty="0">
                          <a:solidFill>
                            <a:schemeClr val="tx1"/>
                          </a:solidFill>
                          <a:effectLst/>
                          <a:latin typeface="Cambria" panose="02040503050406030204" pitchFamily="18" charset="0"/>
                        </a:rPr>
                        <a:t>Financial assets</a:t>
                      </a:r>
                      <a:endParaRPr lang="en-IN" sz="1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1000" b="0">
                        <a:solidFill>
                          <a:schemeClr val="tx1"/>
                        </a:solidFill>
                        <a:effectLst/>
                        <a:latin typeface="Cambria" panose="020405030504060302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1000" b="0">
                        <a:solidFill>
                          <a:schemeClr val="tx1"/>
                        </a:solidFill>
                        <a:effectLst/>
                        <a:latin typeface="Cambria" panose="020405030504060302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1000" b="0">
                        <a:solidFill>
                          <a:schemeClr val="tx1"/>
                        </a:solidFill>
                        <a:effectLst/>
                        <a:latin typeface="Cambria" panose="020405030504060302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1000" b="0" dirty="0">
                        <a:solidFill>
                          <a:schemeClr val="tx1"/>
                        </a:solidFill>
                        <a:effectLst/>
                        <a:latin typeface="Cambria" panose="02040503050406030204" pitchFamily="18" charset="0"/>
                        <a:cs typeface="Times New Roman" panose="02020603050405020304" pitchFamily="18" charset="0"/>
                      </a:endParaRP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2"/>
                  </a:ext>
                </a:extLst>
              </a:tr>
              <a:tr h="288054">
                <a:tc>
                  <a:txBody>
                    <a:bodyPr/>
                    <a:lstStyle/>
                    <a:p>
                      <a:pPr marL="54000" algn="just">
                        <a:spcAft>
                          <a:spcPts val="0"/>
                        </a:spcAft>
                      </a:pPr>
                      <a:r>
                        <a:rPr lang="en-GB" sz="1000" b="0" dirty="0">
                          <a:solidFill>
                            <a:schemeClr val="tx1"/>
                          </a:solidFill>
                          <a:effectLst/>
                          <a:latin typeface="Cambria" panose="02040503050406030204" pitchFamily="18" charset="0"/>
                        </a:rPr>
                        <a:t>Cash and cash equivalents</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2,070.90</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1.66</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109.40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1000" b="0" i="0" u="none" strike="noStrike" dirty="0">
                          <a:solidFill>
                            <a:srgbClr val="000000"/>
                          </a:solidFill>
                          <a:effectLst/>
                          <a:latin typeface="Cambria" panose="02040503050406030204" pitchFamily="18" charset="0"/>
                        </a:rPr>
                        <a:t>                                     297.19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3"/>
                  </a:ext>
                </a:extLst>
              </a:tr>
              <a:tr h="288054">
                <a:tc>
                  <a:txBody>
                    <a:bodyPr/>
                    <a:lstStyle/>
                    <a:p>
                      <a:pPr marL="54000" algn="just">
                        <a:spcAft>
                          <a:spcPts val="0"/>
                        </a:spcAft>
                      </a:pPr>
                      <a:r>
                        <a:rPr lang="en-GB" sz="1000" b="0" dirty="0">
                          <a:solidFill>
                            <a:schemeClr val="tx1"/>
                          </a:solidFill>
                          <a:effectLst/>
                          <a:latin typeface="Cambria" panose="02040503050406030204" pitchFamily="18" charset="0"/>
                        </a:rPr>
                        <a:t>Bank balance other than above</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76.24</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94.21</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93.04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1000" b="0" i="0" u="none" strike="noStrike" dirty="0">
                          <a:solidFill>
                            <a:srgbClr val="000000"/>
                          </a:solidFill>
                          <a:effectLst/>
                          <a:latin typeface="Cambria" panose="02040503050406030204" pitchFamily="18" charset="0"/>
                        </a:rPr>
                        <a:t>                                     161.73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4"/>
                  </a:ext>
                </a:extLst>
              </a:tr>
              <a:tr h="288054">
                <a:tc>
                  <a:txBody>
                    <a:bodyPr/>
                    <a:lstStyle/>
                    <a:p>
                      <a:pPr marL="54000" algn="just">
                        <a:spcAft>
                          <a:spcPts val="0"/>
                        </a:spcAft>
                      </a:pPr>
                      <a:r>
                        <a:rPr lang="en-GB" sz="1000" b="0" dirty="0">
                          <a:solidFill>
                            <a:schemeClr val="tx1"/>
                          </a:solidFill>
                          <a:effectLst/>
                          <a:latin typeface="Cambria" panose="02040503050406030204" pitchFamily="18" charset="0"/>
                        </a:rPr>
                        <a:t>Derivative financial instruments</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93.63</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82.28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1000" b="0" i="0" u="none" strike="noStrike" dirty="0">
                          <a:solidFill>
                            <a:srgbClr val="000000"/>
                          </a:solidFill>
                          <a:effectLst/>
                          <a:latin typeface="Cambria" panose="02040503050406030204" pitchFamily="18" charset="0"/>
                        </a:rPr>
                        <a:t>                                          76.01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5"/>
                  </a:ext>
                </a:extLst>
              </a:tr>
              <a:tr h="249974">
                <a:tc>
                  <a:txBody>
                    <a:bodyPr/>
                    <a:lstStyle/>
                    <a:p>
                      <a:pPr marL="54000" algn="just">
                        <a:spcAft>
                          <a:spcPts val="0"/>
                        </a:spcAft>
                      </a:pPr>
                      <a:r>
                        <a:rPr lang="en-GB" sz="1000" b="0" dirty="0">
                          <a:solidFill>
                            <a:schemeClr val="tx1"/>
                          </a:solidFill>
                          <a:effectLst/>
                          <a:latin typeface="Cambria" panose="02040503050406030204" pitchFamily="18" charset="0"/>
                        </a:rPr>
                        <a:t>Receivables</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10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10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10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10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6"/>
                  </a:ext>
                </a:extLst>
              </a:tr>
              <a:tr h="288054">
                <a:tc>
                  <a:txBody>
                    <a:bodyPr/>
                    <a:lstStyle/>
                    <a:p>
                      <a:pPr marL="54000" algn="just">
                        <a:spcAft>
                          <a:spcPts val="0"/>
                        </a:spcAft>
                      </a:pPr>
                      <a:r>
                        <a:rPr lang="en-GB" sz="1000" b="0" dirty="0">
                          <a:solidFill>
                            <a:schemeClr val="tx1"/>
                          </a:solidFill>
                          <a:effectLst/>
                          <a:latin typeface="Cambria" panose="02040503050406030204" pitchFamily="18" charset="0"/>
                        </a:rPr>
                        <a:t>- Lease receivables</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1,73,984.28</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1,53,846.81</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1,68,382.56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1,65,568.99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7"/>
                  </a:ext>
                </a:extLst>
              </a:tr>
              <a:tr h="288054">
                <a:tc>
                  <a:txBody>
                    <a:bodyPr/>
                    <a:lstStyle/>
                    <a:p>
                      <a:pPr marL="54000" algn="just">
                        <a:spcAft>
                          <a:spcPts val="0"/>
                        </a:spcAft>
                      </a:pPr>
                      <a:r>
                        <a:rPr lang="en-GB" sz="1000" b="0" dirty="0">
                          <a:solidFill>
                            <a:schemeClr val="tx1"/>
                          </a:solidFill>
                          <a:effectLst/>
                          <a:latin typeface="Cambria" panose="02040503050406030204" pitchFamily="18" charset="0"/>
                        </a:rPr>
                        <a:t>Loans</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6,824.80</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6,243.04</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6,625.61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6,969.81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8"/>
                  </a:ext>
                </a:extLst>
              </a:tr>
              <a:tr h="288054">
                <a:tc>
                  <a:txBody>
                    <a:bodyPr/>
                    <a:lstStyle/>
                    <a:p>
                      <a:pPr marL="54000" algn="just">
                        <a:spcAft>
                          <a:spcPts val="0"/>
                        </a:spcAft>
                      </a:pPr>
                      <a:r>
                        <a:rPr lang="en-GB" sz="1000" b="0" dirty="0">
                          <a:solidFill>
                            <a:schemeClr val="tx1"/>
                          </a:solidFill>
                          <a:effectLst/>
                          <a:latin typeface="Cambria" panose="02040503050406030204" pitchFamily="18" charset="0"/>
                        </a:rPr>
                        <a:t>Investments</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11.76</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11.40</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12.65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11.98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9"/>
                  </a:ext>
                </a:extLst>
              </a:tr>
              <a:tr h="288054">
                <a:tc>
                  <a:txBody>
                    <a:bodyPr/>
                    <a:lstStyle/>
                    <a:p>
                      <a:pPr marL="54000" algn="just">
                        <a:spcAft>
                          <a:spcPts val="0"/>
                        </a:spcAft>
                      </a:pPr>
                      <a:r>
                        <a:rPr lang="en-GB" sz="1000" b="0" dirty="0">
                          <a:solidFill>
                            <a:schemeClr val="tx1"/>
                          </a:solidFill>
                          <a:effectLst/>
                          <a:latin typeface="Cambria" panose="02040503050406030204" pitchFamily="18" charset="0"/>
                        </a:rPr>
                        <a:t>Other financial assets</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2,13,717.63</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1,29,336.41</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2,02,278.17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1,97,128.25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0"/>
                  </a:ext>
                </a:extLst>
              </a:tr>
              <a:tr h="288054">
                <a:tc>
                  <a:txBody>
                    <a:bodyPr/>
                    <a:lstStyle/>
                    <a:p>
                      <a:pPr marL="54000" algn="just">
                        <a:spcAft>
                          <a:spcPts val="0"/>
                        </a:spcAft>
                      </a:pPr>
                      <a:r>
                        <a:rPr lang="en-GB" sz="1000" b="1" dirty="0">
                          <a:solidFill>
                            <a:schemeClr val="tx1"/>
                          </a:solidFill>
                          <a:effectLst/>
                          <a:latin typeface="Cambria" panose="02040503050406030204" pitchFamily="18" charset="0"/>
                        </a:rPr>
                        <a:t>Total financial assets</a:t>
                      </a:r>
                      <a:endParaRPr lang="en-IN" sz="1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3,96,779.27</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2,89,533.55</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                           3,77,583.71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                           3,70,213.97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1"/>
                  </a:ext>
                </a:extLst>
              </a:tr>
              <a:tr h="288054">
                <a:tc>
                  <a:txBody>
                    <a:bodyPr/>
                    <a:lstStyle/>
                    <a:p>
                      <a:pPr marL="54000" algn="just">
                        <a:spcAft>
                          <a:spcPts val="0"/>
                        </a:spcAft>
                      </a:pPr>
                      <a:r>
                        <a:rPr lang="en-GB" sz="1000" b="0" dirty="0">
                          <a:solidFill>
                            <a:schemeClr val="tx1"/>
                          </a:solidFill>
                          <a:effectLst/>
                          <a:latin typeface="Cambria" panose="02040503050406030204" pitchFamily="18" charset="0"/>
                        </a:rPr>
                        <a:t>Current tax assets (net)</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930.77</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863.05</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930.77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930.32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2"/>
                  </a:ext>
                </a:extLst>
              </a:tr>
              <a:tr h="288054">
                <a:tc>
                  <a:txBody>
                    <a:bodyPr/>
                    <a:lstStyle/>
                    <a:p>
                      <a:pPr marL="54000" algn="just">
                        <a:spcAft>
                          <a:spcPts val="0"/>
                        </a:spcAft>
                      </a:pPr>
                      <a:r>
                        <a:rPr lang="en-GB" sz="1000" b="0" dirty="0">
                          <a:solidFill>
                            <a:schemeClr val="tx1"/>
                          </a:solidFill>
                          <a:effectLst/>
                          <a:latin typeface="Cambria" panose="02040503050406030204" pitchFamily="18" charset="0"/>
                        </a:rPr>
                        <a:t>Property, plant and equipment</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39.59</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10.92</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42.34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45.32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3"/>
                  </a:ext>
                </a:extLst>
              </a:tr>
              <a:tr h="288054">
                <a:tc>
                  <a:txBody>
                    <a:bodyPr/>
                    <a:lstStyle/>
                    <a:p>
                      <a:pPr marL="54000" algn="just">
                        <a:spcAft>
                          <a:spcPts val="0"/>
                        </a:spcAft>
                      </a:pPr>
                      <a:r>
                        <a:rPr lang="en-GB" sz="1000" b="0" dirty="0">
                          <a:solidFill>
                            <a:schemeClr val="tx1"/>
                          </a:solidFill>
                          <a:effectLst/>
                          <a:latin typeface="Cambria" panose="02040503050406030204" pitchFamily="18" charset="0"/>
                        </a:rPr>
                        <a:t>Other Intangible assets</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1.13</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0.04</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0.04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0.04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4"/>
                  </a:ext>
                </a:extLst>
              </a:tr>
              <a:tr h="288054">
                <a:tc>
                  <a:txBody>
                    <a:bodyPr/>
                    <a:lstStyle/>
                    <a:p>
                      <a:pPr marL="54000" algn="just">
                        <a:spcAft>
                          <a:spcPts val="0"/>
                        </a:spcAft>
                      </a:pPr>
                      <a:r>
                        <a:rPr lang="en-GB" sz="1000" b="0" dirty="0">
                          <a:solidFill>
                            <a:schemeClr val="tx1"/>
                          </a:solidFill>
                          <a:effectLst/>
                          <a:latin typeface="Cambria" panose="02040503050406030204" pitchFamily="18" charset="0"/>
                        </a:rPr>
                        <a:t>Other non-financial assets</a:t>
                      </a:r>
                      <a:endParaRPr lang="en-IN" sz="10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10,916.65</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1,579.00</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7,463.16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0" i="0" u="none" strike="noStrike" kern="1200" dirty="0">
                          <a:solidFill>
                            <a:srgbClr val="000000"/>
                          </a:solidFill>
                          <a:effectLst/>
                          <a:latin typeface="Cambria" panose="02040503050406030204" pitchFamily="18" charset="0"/>
                          <a:ea typeface="+mn-ea"/>
                          <a:cs typeface="+mn-cs"/>
                        </a:rPr>
                        <a:t>                                  6,862.06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5"/>
                  </a:ext>
                </a:extLst>
              </a:tr>
              <a:tr h="288054">
                <a:tc>
                  <a:txBody>
                    <a:bodyPr/>
                    <a:lstStyle/>
                    <a:p>
                      <a:pPr marL="54000" algn="just">
                        <a:spcAft>
                          <a:spcPts val="0"/>
                        </a:spcAft>
                      </a:pPr>
                      <a:r>
                        <a:rPr lang="en-GB" sz="1000" b="1" dirty="0">
                          <a:solidFill>
                            <a:schemeClr val="tx1"/>
                          </a:solidFill>
                          <a:effectLst/>
                          <a:latin typeface="Cambria" panose="02040503050406030204" pitchFamily="18" charset="0"/>
                        </a:rPr>
                        <a:t>Total non-financial assets</a:t>
                      </a:r>
                      <a:endParaRPr lang="en-IN" sz="1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11,888.15</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2,453.02</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                                  8,436.31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                                  7,837.74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6"/>
                  </a:ext>
                </a:extLst>
              </a:tr>
              <a:tr h="288054">
                <a:tc>
                  <a:txBody>
                    <a:bodyPr/>
                    <a:lstStyle/>
                    <a:p>
                      <a:pPr marL="54000" algn="just">
                        <a:spcAft>
                          <a:spcPts val="0"/>
                        </a:spcAft>
                      </a:pPr>
                      <a:r>
                        <a:rPr lang="en-GB" sz="1000" b="1" dirty="0">
                          <a:solidFill>
                            <a:schemeClr val="tx1"/>
                          </a:solidFill>
                          <a:effectLst/>
                          <a:latin typeface="Cambria" panose="02040503050406030204" pitchFamily="18" charset="0"/>
                        </a:rPr>
                        <a:t>Total Assets</a:t>
                      </a:r>
                      <a:endParaRPr lang="en-IN" sz="1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4,08,667.43</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2,91,986.58</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                          3,86,020.02 </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1"/>
                      <a:r>
                        <a:rPr lang="en-IN" sz="1000" b="1" i="0" u="none" strike="noStrike" kern="1200" dirty="0">
                          <a:solidFill>
                            <a:srgbClr val="000000"/>
                          </a:solidFill>
                          <a:effectLst/>
                          <a:latin typeface="Cambria" panose="02040503050406030204" pitchFamily="18" charset="0"/>
                          <a:ea typeface="+mn-ea"/>
                          <a:cs typeface="+mn-cs"/>
                        </a:rPr>
                        <a:t>                           3,78,051.72</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7"/>
                  </a:ext>
                </a:extLst>
              </a:tr>
            </a:tbl>
          </a:graphicData>
        </a:graphic>
      </p:graphicFrame>
      <p:sp>
        <p:nvSpPr>
          <p:cNvPr id="5" name="Rectangle 4">
            <a:extLst>
              <a:ext uri="{FF2B5EF4-FFF2-40B4-BE49-F238E27FC236}">
                <a16:creationId xmlns:a16="http://schemas.microsoft.com/office/drawing/2014/main" id="{689E5B61-0AD0-0A40-89F2-A73DB684ED60}"/>
              </a:ext>
            </a:extLst>
          </p:cNvPr>
          <p:cNvSpPr/>
          <p:nvPr/>
        </p:nvSpPr>
        <p:spPr>
          <a:xfrm>
            <a:off x="6189856" y="6209614"/>
            <a:ext cx="2307373" cy="461665"/>
          </a:xfrm>
          <a:prstGeom prst="rect">
            <a:avLst/>
          </a:prstGeom>
        </p:spPr>
        <p:txBody>
          <a:bodyPr wrap="square">
            <a:spAutoFit/>
          </a:bodyPr>
          <a:lstStyle/>
          <a:p>
            <a:r>
              <a:rPr lang="en-US" sz="800" i="1" dirty="0">
                <a:latin typeface="Cambria" panose="02040503050406030204" pitchFamily="18" charset="0"/>
              </a:rPr>
              <a:t>All figures are in INR Crore</a:t>
            </a:r>
          </a:p>
          <a:p>
            <a:r>
              <a:rPr lang="en-US" sz="800" i="1" dirty="0">
                <a:latin typeface="Cambria" panose="02040503050406030204" pitchFamily="18" charset="0"/>
              </a:rPr>
              <a:t>#Unaudited</a:t>
            </a:r>
          </a:p>
          <a:p>
            <a:r>
              <a:rPr lang="en-US" sz="800" i="1" dirty="0">
                <a:latin typeface="Cambria" panose="02040503050406030204" pitchFamily="18" charset="0"/>
              </a:rPr>
              <a:t>* Audited</a:t>
            </a:r>
          </a:p>
        </p:txBody>
      </p:sp>
    </p:spTree>
    <p:extLst>
      <p:ext uri="{BB962C8B-B14F-4D97-AF65-F5344CB8AC3E}">
        <p14:creationId xmlns:p14="http://schemas.microsoft.com/office/powerpoint/2010/main" val="323139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38" y="186721"/>
            <a:ext cx="9418320" cy="276999"/>
          </a:xfrm>
        </p:spPr>
        <p:txBody>
          <a:bodyPr/>
          <a:lstStyle/>
          <a:p>
            <a:pPr algn="ctr"/>
            <a:r>
              <a:rPr lang="en-US" dirty="0">
                <a:latin typeface="Cambria" panose="02040503050406030204" pitchFamily="18" charset="0"/>
              </a:rPr>
              <a:t> Financials – Balance sheet (2/2)</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1F63F883-2583-495E-8B7F-546D1F15AE32}" type="slidenum">
              <a:rPr lang="en-US" smtClean="0"/>
              <a:pPr/>
              <a:t>15</a:t>
            </a:fld>
            <a:endParaRPr lang="en-US" dirty="0"/>
          </a:p>
        </p:txBody>
      </p:sp>
      <p:graphicFrame>
        <p:nvGraphicFramePr>
          <p:cNvPr id="7" name="Content Placeholder 6"/>
          <p:cNvGraphicFramePr>
            <a:graphicFrameLocks noGrp="1"/>
          </p:cNvGraphicFramePr>
          <p:nvPr>
            <p:ph idx="1"/>
          </p:nvPr>
        </p:nvGraphicFramePr>
        <p:xfrm>
          <a:off x="243838" y="762538"/>
          <a:ext cx="9212395" cy="5330091"/>
        </p:xfrm>
        <a:graphic>
          <a:graphicData uri="http://schemas.openxmlformats.org/drawingml/2006/table">
            <a:tbl>
              <a:tblPr firstRow="1" firstCol="1" bandRow="1">
                <a:tableStyleId>{5C22544A-7EE6-4342-B048-85BDC9FD1C3A}</a:tableStyleId>
              </a:tblPr>
              <a:tblGrid>
                <a:gridCol w="4516543">
                  <a:extLst>
                    <a:ext uri="{9D8B030D-6E8A-4147-A177-3AD203B41FA5}">
                      <a16:colId xmlns:a16="http://schemas.microsoft.com/office/drawing/2014/main" val="20000"/>
                    </a:ext>
                  </a:extLst>
                </a:gridCol>
                <a:gridCol w="1068257">
                  <a:extLst>
                    <a:ext uri="{9D8B030D-6E8A-4147-A177-3AD203B41FA5}">
                      <a16:colId xmlns:a16="http://schemas.microsoft.com/office/drawing/2014/main" val="2791463174"/>
                    </a:ext>
                  </a:extLst>
                </a:gridCol>
                <a:gridCol w="1231703">
                  <a:extLst>
                    <a:ext uri="{9D8B030D-6E8A-4147-A177-3AD203B41FA5}">
                      <a16:colId xmlns:a16="http://schemas.microsoft.com/office/drawing/2014/main" val="3850391142"/>
                    </a:ext>
                  </a:extLst>
                </a:gridCol>
                <a:gridCol w="1193353">
                  <a:extLst>
                    <a:ext uri="{9D8B030D-6E8A-4147-A177-3AD203B41FA5}">
                      <a16:colId xmlns:a16="http://schemas.microsoft.com/office/drawing/2014/main" val="20002"/>
                    </a:ext>
                  </a:extLst>
                </a:gridCol>
                <a:gridCol w="1202539">
                  <a:extLst>
                    <a:ext uri="{9D8B030D-6E8A-4147-A177-3AD203B41FA5}">
                      <a16:colId xmlns:a16="http://schemas.microsoft.com/office/drawing/2014/main" val="20003"/>
                    </a:ext>
                  </a:extLst>
                </a:gridCol>
              </a:tblGrid>
              <a:tr h="256076">
                <a:tc>
                  <a:txBody>
                    <a:bodyPr/>
                    <a:lstStyle/>
                    <a:p>
                      <a:pPr algn="ctr">
                        <a:spcAft>
                          <a:spcPts val="0"/>
                        </a:spcAft>
                      </a:pPr>
                      <a:r>
                        <a:rPr lang="en-GB" sz="800" b="1" dirty="0">
                          <a:solidFill>
                            <a:schemeClr val="bg1"/>
                          </a:solidFill>
                          <a:effectLst/>
                          <a:latin typeface="Cambria" panose="02040503050406030204" pitchFamily="18" charset="0"/>
                        </a:rPr>
                        <a:t>Particulars</a:t>
                      </a:r>
                      <a:endParaRPr lang="en-IN" sz="800" b="1" dirty="0">
                        <a:solidFill>
                          <a:schemeClr val="bg1"/>
                        </a:solidFill>
                        <a:effectLst/>
                        <a:latin typeface="Cambria" panose="02040503050406030204" pitchFamily="18" charset="0"/>
                        <a:ea typeface="Times New Roman" panose="02020603050405020304" pitchFamily="18" charset="0"/>
                        <a:cs typeface="Calibri" panose="020F0502020204030204" pitchFamily="34" charset="0"/>
                      </a:endParaRPr>
                    </a:p>
                  </a:txBody>
                  <a:tcPr marL="0" marR="0" marT="0" marB="0" anchor="b">
                    <a:solidFill>
                      <a:schemeClr val="accent2">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kern="1200" dirty="0">
                          <a:solidFill>
                            <a:schemeClr val="bg1"/>
                          </a:solidFill>
                          <a:effectLst/>
                          <a:latin typeface="Cambria" panose="02040503050406030204" pitchFamily="18" charset="0"/>
                          <a:ea typeface="+mn-ea"/>
                          <a:cs typeface="+mn-cs"/>
                        </a:rPr>
                        <a:t>September FY22</a:t>
                      </a:r>
                    </a:p>
                    <a:p>
                      <a:pPr algn="ctr" fontAlgn="ctr"/>
                      <a:endParaRPr lang="en-US" sz="800" b="1" i="0" u="none" strike="noStrike" dirty="0">
                        <a:solidFill>
                          <a:schemeClr val="bg1"/>
                        </a:solidFill>
                        <a:effectLst/>
                        <a:latin typeface="Cambria" panose="02040503050406030204" pitchFamily="18" charset="0"/>
                      </a:endParaRPr>
                    </a:p>
                  </a:txBody>
                  <a:tcPr marL="0" marR="0" marT="0" marB="0" anchor="b">
                    <a:solidFill>
                      <a:schemeClr val="accent2">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chemeClr val="bg1"/>
                          </a:solidFill>
                          <a:effectLst/>
                          <a:latin typeface="Cambria" panose="02040503050406030204" pitchFamily="18" charset="0"/>
                        </a:rPr>
                        <a:t>September FY21</a:t>
                      </a:r>
                    </a:p>
                    <a:p>
                      <a:pPr algn="ctr" fontAlgn="ctr"/>
                      <a:endParaRPr lang="en-US" sz="800" b="1" i="0" u="none" strike="noStrike" dirty="0">
                        <a:solidFill>
                          <a:schemeClr val="bg1"/>
                        </a:solidFill>
                        <a:effectLst/>
                        <a:latin typeface="Cambria" panose="02040503050406030204" pitchFamily="18" charset="0"/>
                      </a:endParaRPr>
                    </a:p>
                  </a:txBody>
                  <a:tcPr marL="0" marR="0" marT="0" marB="0" anchor="b">
                    <a:solidFill>
                      <a:schemeClr val="accent2">
                        <a:lumMod val="75000"/>
                      </a:schemeClr>
                    </a:solidFill>
                  </a:tcPr>
                </a:tc>
                <a:tc>
                  <a:txBody>
                    <a:bodyPr/>
                    <a:lstStyle/>
                    <a:p>
                      <a:pPr algn="ctr" fontAlgn="ctr"/>
                      <a:r>
                        <a:rPr lang="en-US" sz="800" b="1" u="none" strike="noStrike" dirty="0">
                          <a:solidFill>
                            <a:schemeClr val="bg1"/>
                          </a:solidFill>
                          <a:effectLst/>
                          <a:latin typeface="Cambria" panose="02040503050406030204" pitchFamily="18" charset="0"/>
                        </a:rPr>
                        <a:t>As at 30</a:t>
                      </a:r>
                      <a:r>
                        <a:rPr lang="en-US" sz="800" b="1" u="none" strike="noStrike" baseline="30000" dirty="0">
                          <a:solidFill>
                            <a:schemeClr val="bg1"/>
                          </a:solidFill>
                          <a:effectLst/>
                          <a:latin typeface="Cambria" panose="02040503050406030204" pitchFamily="18" charset="0"/>
                        </a:rPr>
                        <a:t>th</a:t>
                      </a:r>
                      <a:r>
                        <a:rPr lang="en-US" sz="800" b="1" u="none" strike="noStrike" dirty="0">
                          <a:solidFill>
                            <a:schemeClr val="bg1"/>
                          </a:solidFill>
                          <a:effectLst/>
                          <a:latin typeface="Cambria" panose="02040503050406030204" pitchFamily="18" charset="0"/>
                        </a:rPr>
                        <a:t>  June 2022</a:t>
                      </a:r>
                      <a:endParaRPr lang="en-US" sz="800" b="1" i="0" u="none" strike="noStrike" baseline="30000" dirty="0">
                        <a:solidFill>
                          <a:schemeClr val="bg1"/>
                        </a:solidFill>
                        <a:effectLst/>
                        <a:latin typeface="Cambria" panose="02040503050406030204" pitchFamily="18" charset="0"/>
                      </a:endParaRPr>
                    </a:p>
                  </a:txBody>
                  <a:tcPr marL="0" marR="0" marT="0" marB="0" anchor="b">
                    <a:solidFill>
                      <a:schemeClr val="accent2">
                        <a:lumMod val="75000"/>
                      </a:schemeClr>
                    </a:solidFill>
                  </a:tcPr>
                </a:tc>
                <a:tc>
                  <a:txBody>
                    <a:bodyPr/>
                    <a:lstStyle/>
                    <a:p>
                      <a:pPr algn="ctr" fontAlgn="ctr"/>
                      <a:r>
                        <a:rPr lang="en-US" sz="800" b="1" u="none" strike="noStrike" dirty="0">
                          <a:solidFill>
                            <a:schemeClr val="bg1"/>
                          </a:solidFill>
                          <a:effectLst/>
                          <a:latin typeface="Cambria" panose="02040503050406030204" pitchFamily="18" charset="0"/>
                        </a:rPr>
                        <a:t>As at 31</a:t>
                      </a:r>
                      <a:r>
                        <a:rPr lang="en-US" sz="800" b="1" u="none" strike="noStrike" baseline="30000" dirty="0">
                          <a:solidFill>
                            <a:schemeClr val="bg1"/>
                          </a:solidFill>
                          <a:effectLst/>
                          <a:latin typeface="Cambria" panose="02040503050406030204" pitchFamily="18" charset="0"/>
                        </a:rPr>
                        <a:t>st</a:t>
                      </a:r>
                      <a:r>
                        <a:rPr lang="en-US" sz="800" b="1" u="none" strike="noStrike" dirty="0">
                          <a:solidFill>
                            <a:schemeClr val="bg1"/>
                          </a:solidFill>
                          <a:effectLst/>
                          <a:latin typeface="Cambria" panose="02040503050406030204" pitchFamily="18" charset="0"/>
                        </a:rPr>
                        <a:t> March 2021</a:t>
                      </a:r>
                      <a:r>
                        <a:rPr lang="en-US" sz="800" b="1" u="none" strike="noStrike" baseline="30000" dirty="0">
                          <a:solidFill>
                            <a:schemeClr val="bg1"/>
                          </a:solidFill>
                          <a:effectLst/>
                          <a:latin typeface="Cambria" panose="02040503050406030204" pitchFamily="18" charset="0"/>
                        </a:rPr>
                        <a:t>*</a:t>
                      </a:r>
                      <a:endParaRPr lang="en-US" sz="800" b="1" i="0" u="none" strike="noStrike" dirty="0">
                        <a:solidFill>
                          <a:schemeClr val="bg1"/>
                        </a:solidFill>
                        <a:effectLst/>
                        <a:latin typeface="Cambria" panose="02040503050406030204" pitchFamily="18" charset="0"/>
                      </a:endParaRPr>
                    </a:p>
                  </a:txBody>
                  <a:tcPr marL="0" marR="0" marT="0" marB="0" anchor="b">
                    <a:solidFill>
                      <a:schemeClr val="accent2">
                        <a:lumMod val="75000"/>
                      </a:schemeClr>
                    </a:solidFill>
                  </a:tcPr>
                </a:tc>
                <a:extLst>
                  <a:ext uri="{0D108BD9-81ED-4DB2-BD59-A6C34878D82A}">
                    <a16:rowId xmlns:a16="http://schemas.microsoft.com/office/drawing/2014/main" val="10000"/>
                  </a:ext>
                </a:extLst>
              </a:tr>
              <a:tr h="147916">
                <a:tc>
                  <a:txBody>
                    <a:bodyPr/>
                    <a:lstStyle/>
                    <a:p>
                      <a:pPr marL="54000" algn="just">
                        <a:spcAft>
                          <a:spcPts val="0"/>
                        </a:spcAft>
                      </a:pPr>
                      <a:r>
                        <a:rPr lang="en-GB" sz="800" b="1" dirty="0">
                          <a:solidFill>
                            <a:schemeClr val="tx1"/>
                          </a:solidFill>
                          <a:effectLst/>
                          <a:latin typeface="Cambria" panose="02040503050406030204" pitchFamily="18" charset="0"/>
                        </a:rPr>
                        <a:t>LIABILITIES AND EQUITY</a:t>
                      </a:r>
                      <a:endParaRPr lang="en-IN" sz="8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B w="12700" cap="flat" cmpd="sng" algn="ctr">
                      <a:solidFill>
                        <a:schemeClr val="bg1">
                          <a:lumMod val="75000"/>
                        </a:schemeClr>
                      </a:solidFill>
                      <a:prstDash val="sysDot"/>
                      <a:round/>
                      <a:headEnd type="none" w="med" len="med"/>
                      <a:tailEnd type="none" w="med" len="med"/>
                    </a:lnB>
                    <a:noFill/>
                  </a:tcPr>
                </a:tc>
                <a:tc>
                  <a:txBody>
                    <a:bodyPr/>
                    <a:lstStyle/>
                    <a:p>
                      <a:endParaRPr lang="en-IN" sz="800" b="0" dirty="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B w="12700" cap="flat" cmpd="sng" algn="ctr">
                      <a:solidFill>
                        <a:schemeClr val="bg1">
                          <a:lumMod val="75000"/>
                        </a:schemeClr>
                      </a:solidFill>
                      <a:prstDash val="sysDot"/>
                      <a:round/>
                      <a:headEnd type="none" w="med" len="med"/>
                      <a:tailEnd type="none" w="med" len="med"/>
                    </a:lnB>
                    <a:noFill/>
                  </a:tcPr>
                </a:tc>
                <a:tc>
                  <a:txBody>
                    <a:bodyPr/>
                    <a:lstStyle/>
                    <a:p>
                      <a:endParaRPr lang="en-IN" sz="800" b="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B w="12700" cap="flat" cmpd="sng" algn="ctr">
                      <a:solidFill>
                        <a:schemeClr val="bg1">
                          <a:lumMod val="75000"/>
                        </a:schemeClr>
                      </a:solidFill>
                      <a:prstDash val="sysDot"/>
                      <a:round/>
                      <a:headEnd type="none" w="med" len="med"/>
                      <a:tailEnd type="none" w="med" len="med"/>
                    </a:lnB>
                    <a:noFill/>
                  </a:tcPr>
                </a:tc>
                <a:tc>
                  <a:txBody>
                    <a:bodyPr/>
                    <a:lstStyle/>
                    <a:p>
                      <a:endParaRPr lang="en-IN" sz="800" b="0" dirty="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B w="12700" cap="flat" cmpd="sng" algn="ctr">
                      <a:solidFill>
                        <a:schemeClr val="bg1">
                          <a:lumMod val="75000"/>
                        </a:schemeClr>
                      </a:solidFill>
                      <a:prstDash val="sysDot"/>
                      <a:round/>
                      <a:headEnd type="none" w="med" len="med"/>
                      <a:tailEnd type="none" w="med" len="med"/>
                    </a:lnB>
                    <a:noFill/>
                  </a:tcPr>
                </a:tc>
                <a:tc>
                  <a:txBody>
                    <a:bodyPr/>
                    <a:lstStyle/>
                    <a:p>
                      <a:endParaRPr lang="en-IN" sz="800" b="0" dirty="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1"/>
                  </a:ext>
                </a:extLst>
              </a:tr>
              <a:tr h="147916">
                <a:tc>
                  <a:txBody>
                    <a:bodyPr/>
                    <a:lstStyle/>
                    <a:p>
                      <a:pPr marL="54000" algn="just">
                        <a:spcAft>
                          <a:spcPts val="0"/>
                        </a:spcAft>
                      </a:pPr>
                      <a:r>
                        <a:rPr lang="en-GB" sz="800" b="1" dirty="0">
                          <a:solidFill>
                            <a:schemeClr val="tx1"/>
                          </a:solidFill>
                          <a:effectLst/>
                          <a:latin typeface="Cambria" panose="02040503050406030204" pitchFamily="18" charset="0"/>
                        </a:rPr>
                        <a:t>LIABILITIES</a:t>
                      </a:r>
                      <a:endParaRPr lang="en-IN" sz="8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800" b="0" dirty="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800" b="0" dirty="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800" b="0" dirty="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800" b="0" dirty="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2"/>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Financial liabilities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800" b="0" dirty="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800" b="0" dirty="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800" b="0" dirty="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endParaRPr lang="en-IN" sz="800" b="0" dirty="0">
                        <a:solidFill>
                          <a:schemeClr val="tx1"/>
                        </a:solidFill>
                        <a:effectLst/>
                        <a:latin typeface="Cambria" panose="02040503050406030204" pitchFamily="18" charset="0"/>
                        <a:cs typeface="Times New Roman" panose="020206030504050203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3"/>
                  </a:ext>
                </a:extLst>
              </a:tr>
              <a:tr h="118339">
                <a:tc>
                  <a:txBody>
                    <a:bodyPr/>
                    <a:lstStyle/>
                    <a:p>
                      <a:pPr marL="54000" algn="just">
                        <a:spcAft>
                          <a:spcPts val="0"/>
                        </a:spcAft>
                      </a:pPr>
                      <a:r>
                        <a:rPr lang="en-GB" sz="800" b="0" dirty="0">
                          <a:solidFill>
                            <a:schemeClr val="tx1"/>
                          </a:solidFill>
                          <a:effectLst/>
                          <a:latin typeface="Cambria" panose="02040503050406030204" pitchFamily="18" charset="0"/>
                        </a:rPr>
                        <a:t>Derivative financial instruments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ctr">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380.96</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388.34</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368.79 </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360.13 </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4"/>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Payables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5"/>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 Trade payables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6"/>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a:t>
                      </a:r>
                      <a:r>
                        <a:rPr lang="en-GB" sz="800" b="0" dirty="0" err="1">
                          <a:solidFill>
                            <a:schemeClr val="tx1"/>
                          </a:solidFill>
                          <a:effectLst/>
                          <a:latin typeface="Cambria" panose="02040503050406030204" pitchFamily="18" charset="0"/>
                        </a:rPr>
                        <a:t>i</a:t>
                      </a:r>
                      <a:r>
                        <a:rPr lang="en-GB" sz="800" b="0" dirty="0">
                          <a:solidFill>
                            <a:schemeClr val="tx1"/>
                          </a:solidFill>
                          <a:effectLst/>
                          <a:latin typeface="Cambria" panose="02040503050406030204" pitchFamily="18" charset="0"/>
                        </a:rPr>
                        <a:t>) total outstanding dues of micro enterprises and small enterprises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l"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l"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l"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l"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7"/>
                  </a:ext>
                </a:extLst>
              </a:tr>
              <a:tr h="295833">
                <a:tc>
                  <a:txBody>
                    <a:bodyPr/>
                    <a:lstStyle/>
                    <a:p>
                      <a:pPr marL="54000" algn="just">
                        <a:spcAft>
                          <a:spcPts val="0"/>
                        </a:spcAft>
                      </a:pPr>
                      <a:r>
                        <a:rPr lang="en-GB" sz="800" b="0" dirty="0">
                          <a:solidFill>
                            <a:schemeClr val="tx1"/>
                          </a:solidFill>
                          <a:effectLst/>
                          <a:latin typeface="Cambria" panose="02040503050406030204" pitchFamily="18" charset="0"/>
                        </a:rPr>
                        <a:t>(ii) total outstanding dues of creditors other than micro enterprises and small enterprises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l"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l" fontAlgn="b"/>
                      <a:r>
                        <a:rPr lang="en-IN" sz="800" b="0" i="0" u="none" strike="noStrike" dirty="0">
                          <a:solidFill>
                            <a:srgbClr val="000000"/>
                          </a:solidFill>
                          <a:effectLst/>
                          <a:latin typeface="Cambria" panose="02040503050406030204" pitchFamily="18" charset="0"/>
                        </a:rPr>
                        <a:t>-</a:t>
                      </a:r>
                    </a:p>
                  </a:txBody>
                  <a:tcPr marL="0" marR="0" marT="0" marB="0" vert="wordArtVert"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l"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l"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8"/>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 Other payables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09"/>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a:t>
                      </a:r>
                      <a:r>
                        <a:rPr lang="en-GB" sz="800" b="0" dirty="0" err="1">
                          <a:solidFill>
                            <a:schemeClr val="tx1"/>
                          </a:solidFill>
                          <a:effectLst/>
                          <a:latin typeface="Cambria" panose="02040503050406030204" pitchFamily="18" charset="0"/>
                        </a:rPr>
                        <a:t>i</a:t>
                      </a:r>
                      <a:r>
                        <a:rPr lang="en-GB" sz="800" b="0" dirty="0">
                          <a:solidFill>
                            <a:schemeClr val="tx1"/>
                          </a:solidFill>
                          <a:effectLst/>
                          <a:latin typeface="Cambria" panose="02040503050406030204" pitchFamily="18" charset="0"/>
                        </a:rPr>
                        <a:t>) total outstanding dues of micro enterprises and small enterprises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0.20</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0.15</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0.39</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0.38</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0"/>
                  </a:ext>
                </a:extLst>
              </a:tr>
              <a:tr h="295833">
                <a:tc>
                  <a:txBody>
                    <a:bodyPr/>
                    <a:lstStyle/>
                    <a:p>
                      <a:pPr marL="54000" algn="just">
                        <a:spcAft>
                          <a:spcPts val="0"/>
                        </a:spcAft>
                      </a:pPr>
                      <a:r>
                        <a:rPr lang="en-GB" sz="800" b="0" dirty="0">
                          <a:solidFill>
                            <a:schemeClr val="tx1"/>
                          </a:solidFill>
                          <a:effectLst/>
                          <a:latin typeface="Cambria" panose="02040503050406030204" pitchFamily="18" charset="0"/>
                        </a:rPr>
                        <a:t>(ii) total outstanding dues of creditors other than micro enterprises and small enterprises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25.08</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43.99</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32.70</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50.38</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1"/>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Debt securities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1,93,709.14</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1,61,258.66</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1,75,654.65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1,78,574.79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2"/>
                  </a:ext>
                </a:extLst>
              </a:tr>
              <a:tr h="118339">
                <a:tc>
                  <a:txBody>
                    <a:bodyPr/>
                    <a:lstStyle/>
                    <a:p>
                      <a:pPr marL="54000" algn="just">
                        <a:spcAft>
                          <a:spcPts val="0"/>
                        </a:spcAft>
                      </a:pPr>
                      <a:r>
                        <a:rPr lang="en-GB" sz="800" b="0" dirty="0">
                          <a:solidFill>
                            <a:schemeClr val="tx1"/>
                          </a:solidFill>
                          <a:effectLst/>
                          <a:latin typeface="Cambria" panose="02040503050406030204" pitchFamily="18" charset="0"/>
                        </a:rPr>
                        <a:t>Borrowings (other than debt securities)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1,48,988.46</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84,090.65</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1,52,692.70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1,44,535.89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3"/>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Other financial liabilities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22,158.35</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14,502.94</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19,691.78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17,207.69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4"/>
                  </a:ext>
                </a:extLst>
              </a:tr>
              <a:tr h="295833">
                <a:tc>
                  <a:txBody>
                    <a:bodyPr/>
                    <a:lstStyle/>
                    <a:p>
                      <a:pPr marL="54000" algn="just">
                        <a:spcAft>
                          <a:spcPts val="0"/>
                        </a:spcAft>
                      </a:pPr>
                      <a:r>
                        <a:rPr lang="en-GB" sz="800" b="1" dirty="0">
                          <a:solidFill>
                            <a:schemeClr val="tx1"/>
                          </a:solidFill>
                          <a:effectLst/>
                          <a:latin typeface="Cambria" panose="02040503050406030204" pitchFamily="18" charset="0"/>
                        </a:rPr>
                        <a:t>Total financial liabilities</a:t>
                      </a:r>
                      <a:endParaRPr lang="en-IN" sz="8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1" i="0" u="none" strike="noStrike" kern="1200" dirty="0">
                          <a:solidFill>
                            <a:srgbClr val="000000"/>
                          </a:solidFill>
                          <a:effectLst/>
                          <a:latin typeface="Cambria" panose="02040503050406030204" pitchFamily="18" charset="0"/>
                          <a:ea typeface="+mn-ea"/>
                          <a:cs typeface="+mn-cs"/>
                        </a:rPr>
                        <a:t>3,65,262.21</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1" i="0" u="none" strike="noStrike" kern="1200" dirty="0">
                          <a:solidFill>
                            <a:srgbClr val="000000"/>
                          </a:solidFill>
                          <a:effectLst/>
                          <a:latin typeface="Cambria" panose="02040503050406030204" pitchFamily="18" charset="0"/>
                          <a:ea typeface="+mn-ea"/>
                          <a:cs typeface="+mn-cs"/>
                        </a:rPr>
                        <a:t>2,60,284.75</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lvl="0" algn="r" fontAlgn="ctr"/>
                      <a:r>
                        <a:rPr lang="en-IN" sz="800" b="1" i="0" u="none" strike="noStrike" kern="1200" dirty="0">
                          <a:solidFill>
                            <a:srgbClr val="000000"/>
                          </a:solidFill>
                          <a:effectLst/>
                          <a:latin typeface="Cambria" panose="02040503050406030204" pitchFamily="18" charset="0"/>
                          <a:ea typeface="+mn-ea"/>
                          <a:cs typeface="+mn-cs"/>
                        </a:rPr>
                        <a:t>                                3,48,441.03</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1" i="0" u="none" strike="noStrike" kern="1200" dirty="0">
                          <a:solidFill>
                            <a:srgbClr val="000000"/>
                          </a:solidFill>
                          <a:effectLst/>
                          <a:latin typeface="Cambria" panose="02040503050406030204" pitchFamily="18" charset="0"/>
                          <a:ea typeface="+mn-ea"/>
                          <a:cs typeface="+mn-cs"/>
                        </a:rPr>
                        <a:t>                           3,40,729.25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5"/>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Non-financial liabilities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6"/>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Current tax liabilities (net)</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r>
                        <a:rPr lang="en-IN" sz="800" b="0" i="0" u="none" strike="noStrike" dirty="0">
                          <a:solidFill>
                            <a:srgbClr val="000000"/>
                          </a:solidFill>
                          <a:effectLst/>
                          <a:latin typeface="Cambria" panose="02040503050406030204" pitchFamily="18" charset="0"/>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7"/>
                  </a:ext>
                </a:extLst>
              </a:tr>
              <a:tr h="236678">
                <a:tc>
                  <a:txBody>
                    <a:bodyPr/>
                    <a:lstStyle/>
                    <a:p>
                      <a:pPr marL="54000" algn="just">
                        <a:spcAft>
                          <a:spcPts val="0"/>
                        </a:spcAft>
                      </a:pPr>
                      <a:r>
                        <a:rPr lang="en-GB" sz="800" b="0" dirty="0">
                          <a:solidFill>
                            <a:schemeClr val="tx1"/>
                          </a:solidFill>
                          <a:effectLst/>
                          <a:latin typeface="Cambria" panose="02040503050406030204" pitchFamily="18" charset="0"/>
                        </a:rPr>
                        <a:t>Provisions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29.15</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9.29</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29.01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29.12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8"/>
                  </a:ext>
                </a:extLst>
              </a:tr>
              <a:tr h="295833">
                <a:tc>
                  <a:txBody>
                    <a:bodyPr/>
                    <a:lstStyle/>
                    <a:p>
                      <a:pPr marL="54000" algn="just">
                        <a:spcAft>
                          <a:spcPts val="0"/>
                        </a:spcAft>
                      </a:pPr>
                      <a:r>
                        <a:rPr lang="en-GB" sz="800" b="0" dirty="0">
                          <a:solidFill>
                            <a:schemeClr val="tx1"/>
                          </a:solidFill>
                          <a:effectLst/>
                          <a:latin typeface="Cambria" panose="02040503050406030204" pitchFamily="18" charset="0"/>
                        </a:rPr>
                        <a:t>Deferred tax liabilities (net)</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19"/>
                  </a:ext>
                </a:extLst>
              </a:tr>
              <a:tr h="295833">
                <a:tc>
                  <a:txBody>
                    <a:bodyPr/>
                    <a:lstStyle/>
                    <a:p>
                      <a:pPr marL="54000" algn="just">
                        <a:spcAft>
                          <a:spcPts val="0"/>
                        </a:spcAft>
                      </a:pPr>
                      <a:r>
                        <a:rPr lang="en-GB" sz="800" b="0" dirty="0">
                          <a:solidFill>
                            <a:schemeClr val="tx1"/>
                          </a:solidFill>
                          <a:effectLst/>
                          <a:latin typeface="Cambria" panose="02040503050406030204" pitchFamily="18" charset="0"/>
                        </a:rPr>
                        <a:t>Other non-financial liabilities</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4,458.93</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5.56</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133.49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1,379.96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20"/>
                  </a:ext>
                </a:extLst>
              </a:tr>
              <a:tr h="236678">
                <a:tc>
                  <a:txBody>
                    <a:bodyPr/>
                    <a:lstStyle/>
                    <a:p>
                      <a:pPr marL="54000" algn="just">
                        <a:spcAft>
                          <a:spcPts val="0"/>
                        </a:spcAft>
                      </a:pPr>
                      <a:r>
                        <a:rPr lang="en-GB" sz="800" b="1" dirty="0">
                          <a:solidFill>
                            <a:schemeClr val="tx1"/>
                          </a:solidFill>
                          <a:effectLst/>
                          <a:latin typeface="Cambria" panose="02040503050406030204" pitchFamily="18" charset="0"/>
                        </a:rPr>
                        <a:t>Total non-financial liabilities</a:t>
                      </a:r>
                      <a:endParaRPr lang="en-IN" sz="8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800" b="1" i="0" u="none" strike="noStrike" kern="1200" dirty="0">
                          <a:solidFill>
                            <a:srgbClr val="000000"/>
                          </a:solidFill>
                          <a:effectLst/>
                          <a:latin typeface="Cambria" panose="02040503050406030204" pitchFamily="18" charset="0"/>
                          <a:ea typeface="+mn-ea"/>
                          <a:cs typeface="+mn-cs"/>
                        </a:rPr>
                        <a:t>4,488.09</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800" b="1" i="0" u="none" strike="noStrike" kern="1200" dirty="0">
                          <a:solidFill>
                            <a:srgbClr val="000000"/>
                          </a:solidFill>
                          <a:effectLst/>
                          <a:latin typeface="Cambria" panose="02040503050406030204" pitchFamily="18" charset="0"/>
                          <a:ea typeface="+mn-ea"/>
                          <a:cs typeface="+mn-cs"/>
                        </a:rPr>
                        <a:t>14.86</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800" b="1" i="0" u="none" strike="noStrike" kern="1200" dirty="0">
                          <a:solidFill>
                            <a:srgbClr val="000000"/>
                          </a:solidFill>
                          <a:effectLst/>
                          <a:latin typeface="Cambria" panose="02040503050406030204" pitchFamily="18" charset="0"/>
                          <a:ea typeface="+mn-ea"/>
                          <a:cs typeface="+mn-cs"/>
                        </a:rPr>
                        <a:t>                                     162.50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800" b="1" i="0" u="none" strike="noStrike" kern="1200" dirty="0">
                          <a:solidFill>
                            <a:srgbClr val="000000"/>
                          </a:solidFill>
                          <a:effectLst/>
                          <a:latin typeface="Cambria" panose="02040503050406030204" pitchFamily="18" charset="0"/>
                          <a:ea typeface="+mn-ea"/>
                          <a:cs typeface="+mn-cs"/>
                        </a:rPr>
                        <a:t>                                  1,409.08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21"/>
                  </a:ext>
                </a:extLst>
              </a:tr>
              <a:tr h="236678">
                <a:tc>
                  <a:txBody>
                    <a:bodyPr/>
                    <a:lstStyle/>
                    <a:p>
                      <a:pPr marL="54000" algn="just">
                        <a:spcAft>
                          <a:spcPts val="0"/>
                        </a:spcAft>
                      </a:pPr>
                      <a:r>
                        <a:rPr lang="en-GB" sz="800" b="1" dirty="0">
                          <a:solidFill>
                            <a:schemeClr val="tx1"/>
                          </a:solidFill>
                          <a:effectLst/>
                          <a:latin typeface="Cambria" panose="02040503050406030204" pitchFamily="18" charset="0"/>
                        </a:rPr>
                        <a:t>Total liabilities</a:t>
                      </a:r>
                      <a:endParaRPr lang="en-IN" sz="8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800" b="1" i="0" u="none" strike="noStrike" kern="1200" dirty="0">
                          <a:solidFill>
                            <a:srgbClr val="000000"/>
                          </a:solidFill>
                          <a:effectLst/>
                          <a:latin typeface="Cambria" panose="02040503050406030204" pitchFamily="18" charset="0"/>
                          <a:ea typeface="+mn-ea"/>
                          <a:cs typeface="+mn-cs"/>
                        </a:rPr>
                        <a:t>3,69,750.30</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800" b="1" i="0" u="none" strike="noStrike" kern="1200" dirty="0">
                          <a:solidFill>
                            <a:srgbClr val="000000"/>
                          </a:solidFill>
                          <a:effectLst/>
                          <a:latin typeface="Cambria" panose="02040503050406030204" pitchFamily="18" charset="0"/>
                          <a:ea typeface="+mn-ea"/>
                          <a:cs typeface="+mn-cs"/>
                        </a:rPr>
                        <a:t>2,60,299.61</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800" b="1" i="0" u="none" strike="noStrike" kern="1200" dirty="0">
                          <a:solidFill>
                            <a:srgbClr val="000000"/>
                          </a:solidFill>
                          <a:effectLst/>
                          <a:latin typeface="Cambria" panose="02040503050406030204" pitchFamily="18" charset="0"/>
                          <a:ea typeface="+mn-ea"/>
                          <a:cs typeface="+mn-cs"/>
                        </a:rPr>
                        <a:t>                           3,48,603.53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lvl="0" algn="r" defTabSz="914400" rtl="0" eaLnBrk="1" fontAlgn="b" latinLnBrk="0" hangingPunct="1"/>
                      <a:r>
                        <a:rPr lang="en-IN" sz="800" b="1" i="0" u="none" strike="noStrike" kern="1200" dirty="0">
                          <a:solidFill>
                            <a:srgbClr val="000000"/>
                          </a:solidFill>
                          <a:effectLst/>
                          <a:latin typeface="Cambria" panose="02040503050406030204" pitchFamily="18" charset="0"/>
                          <a:ea typeface="+mn-ea"/>
                          <a:cs typeface="+mn-cs"/>
                        </a:rPr>
                        <a:t>                           3,42,138.34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22"/>
                  </a:ext>
                </a:extLst>
              </a:tr>
              <a:tr h="147916">
                <a:tc>
                  <a:txBody>
                    <a:bodyPr/>
                    <a:lstStyle/>
                    <a:p>
                      <a:pPr marL="54000" algn="just">
                        <a:spcAft>
                          <a:spcPts val="0"/>
                        </a:spcAft>
                      </a:pPr>
                      <a:r>
                        <a:rPr lang="en-GB" sz="800" b="1" dirty="0">
                          <a:solidFill>
                            <a:schemeClr val="tx1"/>
                          </a:solidFill>
                          <a:effectLst/>
                          <a:latin typeface="Cambria" panose="02040503050406030204" pitchFamily="18" charset="0"/>
                        </a:rPr>
                        <a:t>EQUITY</a:t>
                      </a:r>
                      <a:endParaRPr lang="en-IN" sz="8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b"/>
                      <a:endParaRPr lang="en-IN" sz="8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23"/>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Equity share capital</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13,068.50</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11,880.46</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13,068.51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13,068.51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24"/>
                  </a:ext>
                </a:extLst>
              </a:tr>
              <a:tr h="147916">
                <a:tc>
                  <a:txBody>
                    <a:bodyPr/>
                    <a:lstStyle/>
                    <a:p>
                      <a:pPr marL="54000" algn="just">
                        <a:spcAft>
                          <a:spcPts val="0"/>
                        </a:spcAft>
                      </a:pPr>
                      <a:r>
                        <a:rPr lang="en-GB" sz="800" b="0" dirty="0">
                          <a:solidFill>
                            <a:schemeClr val="tx1"/>
                          </a:solidFill>
                          <a:effectLst/>
                          <a:latin typeface="Cambria" panose="02040503050406030204" pitchFamily="18" charset="0"/>
                        </a:rPr>
                        <a:t>Other equity</a:t>
                      </a:r>
                      <a:endParaRPr lang="en-IN" sz="800" b="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25,848.61</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19,806.50</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24,347.99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marL="0" algn="r" defTabSz="914400" rtl="0" eaLnBrk="1" fontAlgn="b" latinLnBrk="0" hangingPunct="1"/>
                      <a:r>
                        <a:rPr lang="en-IN" sz="800" b="0" i="0" u="none" strike="noStrike" kern="1200" dirty="0">
                          <a:solidFill>
                            <a:srgbClr val="000000"/>
                          </a:solidFill>
                          <a:effectLst/>
                          <a:latin typeface="Cambria" panose="02040503050406030204" pitchFamily="18" charset="0"/>
                          <a:ea typeface="+mn-ea"/>
                          <a:cs typeface="+mn-cs"/>
                        </a:rPr>
                        <a:t>                              22,844.88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25"/>
                  </a:ext>
                </a:extLst>
              </a:tr>
              <a:tr h="147916">
                <a:tc>
                  <a:txBody>
                    <a:bodyPr/>
                    <a:lstStyle/>
                    <a:p>
                      <a:pPr marL="54000" algn="just">
                        <a:spcAft>
                          <a:spcPts val="0"/>
                        </a:spcAft>
                      </a:pPr>
                      <a:r>
                        <a:rPr lang="en-GB" sz="800" b="1" dirty="0">
                          <a:solidFill>
                            <a:schemeClr val="tx1"/>
                          </a:solidFill>
                          <a:effectLst/>
                          <a:latin typeface="Cambria" panose="02040503050406030204" pitchFamily="18" charset="0"/>
                        </a:rPr>
                        <a:t>Total equity</a:t>
                      </a:r>
                      <a:endParaRPr lang="en-IN" sz="800" b="1" dirty="0">
                        <a:solidFill>
                          <a:schemeClr val="tx1"/>
                        </a:solidFill>
                        <a:effectLst/>
                        <a:latin typeface="Cambria" panose="02040503050406030204" pitchFamily="18" charset="0"/>
                        <a:ea typeface="+mn-ea"/>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ctr"/>
                      <a:r>
                        <a:rPr lang="en-IN" sz="800" b="1" i="0" u="none" strike="noStrike" kern="1200" dirty="0">
                          <a:solidFill>
                            <a:srgbClr val="000000"/>
                          </a:solidFill>
                          <a:effectLst/>
                          <a:latin typeface="Cambria" panose="02040503050406030204" pitchFamily="18" charset="0"/>
                          <a:ea typeface="+mn-ea"/>
                          <a:cs typeface="+mn-cs"/>
                        </a:rPr>
                        <a:t>38,917.12</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ctr"/>
                      <a:r>
                        <a:rPr lang="en-IN" sz="800" b="1" i="0" u="none" strike="noStrike" kern="1200" dirty="0">
                          <a:solidFill>
                            <a:srgbClr val="000000"/>
                          </a:solidFill>
                          <a:effectLst/>
                          <a:latin typeface="Cambria" panose="02040503050406030204" pitchFamily="18" charset="0"/>
                          <a:ea typeface="+mn-ea"/>
                          <a:cs typeface="+mn-cs"/>
                        </a:rPr>
                        <a:t>31,686.96</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ctr"/>
                      <a:r>
                        <a:rPr lang="en-IN" sz="800" b="1" i="0" u="none" strike="noStrike" kern="1200" dirty="0">
                          <a:solidFill>
                            <a:srgbClr val="000000"/>
                          </a:solidFill>
                          <a:effectLst/>
                          <a:latin typeface="Cambria" panose="02040503050406030204" pitchFamily="18" charset="0"/>
                          <a:ea typeface="+mn-ea"/>
                          <a:cs typeface="+mn-cs"/>
                        </a:rPr>
                        <a:t>                              37,416.49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tc>
                  <a:txBody>
                    <a:bodyPr/>
                    <a:lstStyle/>
                    <a:p>
                      <a:pPr algn="r" fontAlgn="ctr"/>
                      <a:r>
                        <a:rPr lang="en-IN" sz="800" b="1" i="0" u="none" strike="noStrike" kern="1200" dirty="0">
                          <a:solidFill>
                            <a:srgbClr val="000000"/>
                          </a:solidFill>
                          <a:effectLst/>
                          <a:latin typeface="Cambria" panose="02040503050406030204" pitchFamily="18" charset="0"/>
                          <a:ea typeface="+mn-ea"/>
                          <a:cs typeface="+mn-cs"/>
                        </a:rPr>
                        <a:t>                              35,913.38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10026"/>
                  </a:ext>
                </a:extLst>
              </a:tr>
              <a:tr h="266263">
                <a:tc>
                  <a:txBody>
                    <a:bodyPr/>
                    <a:lstStyle/>
                    <a:p>
                      <a:pPr marL="54000" algn="just" hangingPunct="0">
                        <a:spcAft>
                          <a:spcPts val="0"/>
                        </a:spcAft>
                      </a:pPr>
                      <a:r>
                        <a:rPr lang="en-GB" sz="800" b="1" dirty="0">
                          <a:solidFill>
                            <a:schemeClr val="tx1"/>
                          </a:solidFill>
                          <a:effectLst/>
                          <a:latin typeface="Cambria" panose="02040503050406030204" pitchFamily="18" charset="0"/>
                        </a:rPr>
                        <a:t>Total Liabilities and Equity</a:t>
                      </a:r>
                      <a:endParaRPr lang="en-IN" sz="8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0" marT="0" marB="0" anchor="b">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0"/>
                      <a:r>
                        <a:rPr lang="en-IN" sz="900" b="1" i="0" u="none" strike="noStrike" kern="1200" dirty="0">
                          <a:solidFill>
                            <a:srgbClr val="000000"/>
                          </a:solidFill>
                          <a:effectLst/>
                          <a:latin typeface="Cambria" panose="02040503050406030204" pitchFamily="18" charset="0"/>
                          <a:ea typeface="+mn-ea"/>
                          <a:cs typeface="+mn-cs"/>
                        </a:rPr>
                        <a:t>4,08,667.43</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0"/>
                      <a:r>
                        <a:rPr lang="en-IN" sz="900" b="1" i="0" u="none" strike="noStrike" kern="1200" dirty="0">
                          <a:solidFill>
                            <a:srgbClr val="000000"/>
                          </a:solidFill>
                          <a:effectLst/>
                          <a:latin typeface="Cambria" panose="02040503050406030204" pitchFamily="18" charset="0"/>
                          <a:ea typeface="+mn-ea"/>
                          <a:cs typeface="+mn-cs"/>
                        </a:rPr>
                        <a:t>2,91,986.58</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0"/>
                      <a:r>
                        <a:rPr lang="en-IN" sz="900" b="1" i="0" u="none" strike="noStrike" kern="1200" dirty="0">
                          <a:solidFill>
                            <a:srgbClr val="000000"/>
                          </a:solidFill>
                          <a:effectLst/>
                          <a:latin typeface="Cambria" panose="02040503050406030204" pitchFamily="18" charset="0"/>
                          <a:ea typeface="+mn-ea"/>
                          <a:cs typeface="+mn-cs"/>
                        </a:rPr>
                        <a:t>                          3,86,020.02 </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0"/>
                      <a:r>
                        <a:rPr lang="en-IN" sz="900" b="1" i="0" u="none" strike="noStrike" kern="1200" dirty="0">
                          <a:solidFill>
                            <a:srgbClr val="000000"/>
                          </a:solidFill>
                          <a:effectLst/>
                          <a:latin typeface="Cambria" panose="02040503050406030204" pitchFamily="18" charset="0"/>
                          <a:ea typeface="+mn-ea"/>
                          <a:cs typeface="+mn-cs"/>
                        </a:rPr>
                        <a:t>                           3,78,051.72</a:t>
                      </a:r>
                    </a:p>
                  </a:txBody>
                  <a:tcPr marL="0" marR="0" marT="0" marB="0" anchor="b">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27"/>
                  </a:ext>
                </a:extLst>
              </a:tr>
            </a:tbl>
          </a:graphicData>
        </a:graphic>
      </p:graphicFrame>
      <p:sp>
        <p:nvSpPr>
          <p:cNvPr id="5" name="Rectangle 4">
            <a:extLst>
              <a:ext uri="{FF2B5EF4-FFF2-40B4-BE49-F238E27FC236}">
                <a16:creationId xmlns:a16="http://schemas.microsoft.com/office/drawing/2014/main" id="{3256ED6A-3B6B-C049-A404-2864B2806C62}"/>
              </a:ext>
            </a:extLst>
          </p:cNvPr>
          <p:cNvSpPr/>
          <p:nvPr/>
        </p:nvSpPr>
        <p:spPr>
          <a:xfrm>
            <a:off x="6189856" y="6209614"/>
            <a:ext cx="2307373" cy="461665"/>
          </a:xfrm>
          <a:prstGeom prst="rect">
            <a:avLst/>
          </a:prstGeom>
        </p:spPr>
        <p:txBody>
          <a:bodyPr wrap="square">
            <a:spAutoFit/>
          </a:bodyPr>
          <a:lstStyle/>
          <a:p>
            <a:r>
              <a:rPr lang="en-US" sz="800" i="1" dirty="0">
                <a:latin typeface="Cambria" panose="02040503050406030204" pitchFamily="18" charset="0"/>
              </a:rPr>
              <a:t>All figures are in INR Crore</a:t>
            </a:r>
          </a:p>
          <a:p>
            <a:r>
              <a:rPr lang="en-US" sz="800" i="1" dirty="0">
                <a:latin typeface="Cambria" panose="02040503050406030204" pitchFamily="18" charset="0"/>
              </a:rPr>
              <a:t>#Unaudited</a:t>
            </a:r>
          </a:p>
          <a:p>
            <a:r>
              <a:rPr lang="en-US" sz="800" i="1" dirty="0">
                <a:latin typeface="Cambria" panose="02040503050406030204" pitchFamily="18" charset="0"/>
              </a:rPr>
              <a:t>* Audited</a:t>
            </a:r>
          </a:p>
        </p:txBody>
      </p:sp>
    </p:spTree>
    <p:extLst>
      <p:ext uri="{BB962C8B-B14F-4D97-AF65-F5344CB8AC3E}">
        <p14:creationId xmlns:p14="http://schemas.microsoft.com/office/powerpoint/2010/main" val="217306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entagon 20">
            <a:extLst>
              <a:ext uri="{FF2B5EF4-FFF2-40B4-BE49-F238E27FC236}">
                <a16:creationId xmlns:a16="http://schemas.microsoft.com/office/drawing/2014/main" id="{7DE70695-4E55-409B-9379-CA97DA0F8FA0}"/>
              </a:ext>
            </a:extLst>
          </p:cNvPr>
          <p:cNvSpPr/>
          <p:nvPr/>
        </p:nvSpPr>
        <p:spPr>
          <a:xfrm>
            <a:off x="3714357" y="3528810"/>
            <a:ext cx="6122060" cy="731520"/>
          </a:xfrm>
          <a:prstGeom prst="homePlate">
            <a:avLst>
              <a:gd name="adj" fmla="val 48768"/>
            </a:avLst>
          </a:prstGeom>
          <a:solidFill>
            <a:schemeClr val="bg1"/>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IRFC borrows on a long-term basis to align with the long-term tenure of the assets financed </a:t>
            </a:r>
          </a:p>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US" sz="1000" dirty="0" err="1">
                <a:solidFill>
                  <a:schemeClr val="tx1"/>
                </a:solidFill>
                <a:latin typeface="Cambria" panose="02040503050406030204" pitchFamily="18" charset="0"/>
              </a:rPr>
              <a:t>MoR</a:t>
            </a:r>
            <a:r>
              <a:rPr lang="en-US" sz="1000" dirty="0">
                <a:solidFill>
                  <a:schemeClr val="tx1"/>
                </a:solidFill>
                <a:latin typeface="Cambria" panose="02040503050406030204" pitchFamily="18" charset="0"/>
              </a:rPr>
              <a:t> is required to provide for any shortfall in funding under the Standard Lease Agreement.</a:t>
            </a:r>
            <a:endParaRPr lang="en-IN" sz="1000" dirty="0">
              <a:solidFill>
                <a:schemeClr val="tx1"/>
              </a:solidFill>
              <a:latin typeface="Cambria" panose="02040503050406030204" pitchFamily="18" charset="0"/>
            </a:endParaRPr>
          </a:p>
        </p:txBody>
      </p:sp>
      <p:sp>
        <p:nvSpPr>
          <p:cNvPr id="44" name="Pentagon 23">
            <a:extLst>
              <a:ext uri="{FF2B5EF4-FFF2-40B4-BE49-F238E27FC236}">
                <a16:creationId xmlns:a16="http://schemas.microsoft.com/office/drawing/2014/main" id="{8F3D9872-DCF9-44C2-8164-D59943ED6DE3}"/>
              </a:ext>
            </a:extLst>
          </p:cNvPr>
          <p:cNvSpPr/>
          <p:nvPr/>
        </p:nvSpPr>
        <p:spPr>
          <a:xfrm>
            <a:off x="2000326" y="3525963"/>
            <a:ext cx="2012874" cy="731520"/>
          </a:xfrm>
          <a:prstGeom prst="homePlate">
            <a:avLst>
              <a:gd name="adj" fmla="val 0"/>
            </a:avLst>
          </a:prstGeom>
          <a:solidFill>
            <a:srgbClr val="F8E4E6"/>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defTabSz="913905" fontAlgn="base">
              <a:lnSpc>
                <a:spcPct val="110000"/>
              </a:lnSpc>
              <a:spcBef>
                <a:spcPts val="300"/>
              </a:spcBef>
              <a:spcAft>
                <a:spcPct val="0"/>
              </a:spcAft>
              <a:buClr>
                <a:srgbClr val="FF0000"/>
              </a:buClr>
              <a:buSzPct val="80000"/>
            </a:pPr>
            <a:endParaRPr lang="en-IN" sz="1000" dirty="0">
              <a:solidFill>
                <a:schemeClr val="tx1"/>
              </a:solidFill>
              <a:latin typeface="Cambria" panose="02040503050406030204" pitchFamily="18" charset="0"/>
            </a:endParaRPr>
          </a:p>
        </p:txBody>
      </p:sp>
      <p:sp>
        <p:nvSpPr>
          <p:cNvPr id="45" name="Pentagon 23">
            <a:extLst>
              <a:ext uri="{FF2B5EF4-FFF2-40B4-BE49-F238E27FC236}">
                <a16:creationId xmlns:a16="http://schemas.microsoft.com/office/drawing/2014/main" id="{CFFCDD46-E0D2-456F-9375-A5EA4B4A6240}"/>
              </a:ext>
            </a:extLst>
          </p:cNvPr>
          <p:cNvSpPr/>
          <p:nvPr/>
        </p:nvSpPr>
        <p:spPr>
          <a:xfrm>
            <a:off x="2000326" y="4422901"/>
            <a:ext cx="2012874" cy="731520"/>
          </a:xfrm>
          <a:prstGeom prst="homePlate">
            <a:avLst>
              <a:gd name="adj" fmla="val 0"/>
            </a:avLst>
          </a:prstGeom>
          <a:solidFill>
            <a:srgbClr val="F8E4E6"/>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defTabSz="913905" fontAlgn="base">
              <a:lnSpc>
                <a:spcPct val="110000"/>
              </a:lnSpc>
              <a:spcBef>
                <a:spcPts val="300"/>
              </a:spcBef>
              <a:spcAft>
                <a:spcPct val="0"/>
              </a:spcAft>
              <a:buClr>
                <a:srgbClr val="FF0000"/>
              </a:buClr>
              <a:buSzPct val="80000"/>
            </a:pPr>
            <a:endParaRPr lang="en-IN" sz="1000" dirty="0">
              <a:solidFill>
                <a:schemeClr val="tx1"/>
              </a:solidFill>
              <a:latin typeface="Cambria" panose="02040503050406030204" pitchFamily="18" charset="0"/>
            </a:endParaRPr>
          </a:p>
        </p:txBody>
      </p:sp>
      <p:sp>
        <p:nvSpPr>
          <p:cNvPr id="31" name="Pentagon 20">
            <a:extLst>
              <a:ext uri="{FF2B5EF4-FFF2-40B4-BE49-F238E27FC236}">
                <a16:creationId xmlns:a16="http://schemas.microsoft.com/office/drawing/2014/main" id="{F47561AB-B99A-4338-911B-5ED77EC153CB}"/>
              </a:ext>
            </a:extLst>
          </p:cNvPr>
          <p:cNvSpPr/>
          <p:nvPr/>
        </p:nvSpPr>
        <p:spPr>
          <a:xfrm>
            <a:off x="3714357" y="5322684"/>
            <a:ext cx="6127675" cy="731520"/>
          </a:xfrm>
          <a:prstGeom prst="homePlate">
            <a:avLst/>
          </a:prstGeom>
          <a:solidFill>
            <a:schemeClr val="bg1"/>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marL="230188" indent="-230188" defTabSz="913905" fontAlgn="base">
              <a:lnSpc>
                <a:spcPct val="110000"/>
              </a:lnSpc>
              <a:spcBef>
                <a:spcPts val="5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Exempted from the RBI’s asset classification norms, provisioning norms, exposure norms to the extent of direct exposure on MoR and is , is not required to pay ‘minimum alternate tax’ with effect from Fiscal 2020</a:t>
            </a:r>
            <a:endParaRPr lang="en-IN" sz="1000" dirty="0">
              <a:solidFill>
                <a:schemeClr val="tx1"/>
              </a:solidFill>
              <a:latin typeface="Cambria" panose="02040503050406030204" pitchFamily="18" charset="0"/>
            </a:endParaRPr>
          </a:p>
        </p:txBody>
      </p:sp>
      <p:sp>
        <p:nvSpPr>
          <p:cNvPr id="46" name="Pentagon 23">
            <a:extLst>
              <a:ext uri="{FF2B5EF4-FFF2-40B4-BE49-F238E27FC236}">
                <a16:creationId xmlns:a16="http://schemas.microsoft.com/office/drawing/2014/main" id="{5F697E9A-3C1B-478B-8BCD-0B3AC87122A3}"/>
              </a:ext>
            </a:extLst>
          </p:cNvPr>
          <p:cNvSpPr/>
          <p:nvPr/>
        </p:nvSpPr>
        <p:spPr>
          <a:xfrm>
            <a:off x="2000326" y="5322684"/>
            <a:ext cx="2012874" cy="731520"/>
          </a:xfrm>
          <a:prstGeom prst="homePlate">
            <a:avLst>
              <a:gd name="adj" fmla="val 0"/>
            </a:avLst>
          </a:prstGeom>
          <a:solidFill>
            <a:srgbClr val="F8E4E6"/>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defTabSz="913905" fontAlgn="base">
              <a:lnSpc>
                <a:spcPct val="110000"/>
              </a:lnSpc>
              <a:spcBef>
                <a:spcPts val="300"/>
              </a:spcBef>
              <a:spcAft>
                <a:spcPct val="0"/>
              </a:spcAft>
              <a:buClr>
                <a:srgbClr val="FF0000"/>
              </a:buClr>
              <a:buSzPct val="80000"/>
            </a:pPr>
            <a:endParaRPr lang="en-IN" sz="1000" dirty="0">
              <a:solidFill>
                <a:schemeClr val="tx1"/>
              </a:solidFill>
              <a:latin typeface="Cambria" panose="02040503050406030204" pitchFamily="18" charset="0"/>
            </a:endParaRPr>
          </a:p>
        </p:txBody>
      </p:sp>
      <p:sp>
        <p:nvSpPr>
          <p:cNvPr id="40" name="Pentagon 23">
            <a:extLst>
              <a:ext uri="{FF2B5EF4-FFF2-40B4-BE49-F238E27FC236}">
                <a16:creationId xmlns:a16="http://schemas.microsoft.com/office/drawing/2014/main" id="{25ADE743-1CD6-44AA-A82D-1C6E41DDCD38}"/>
              </a:ext>
            </a:extLst>
          </p:cNvPr>
          <p:cNvSpPr/>
          <p:nvPr/>
        </p:nvSpPr>
        <p:spPr>
          <a:xfrm>
            <a:off x="3714358" y="838719"/>
            <a:ext cx="6122058" cy="731520"/>
          </a:xfrm>
          <a:prstGeom prst="homePlate">
            <a:avLst/>
          </a:prstGeom>
          <a:solidFill>
            <a:schemeClr val="bg1"/>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marL="230188" indent="-230188" defTabSz="913905" fontAlgn="base">
              <a:lnSpc>
                <a:spcPts val="900"/>
              </a:lnSpc>
              <a:spcBef>
                <a:spcPts val="3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Dedicated market borrowing arm for the Indian Railways (IR)</a:t>
            </a:r>
          </a:p>
          <a:p>
            <a:pPr marL="230188" indent="-230188" defTabSz="913905" fontAlgn="base">
              <a:lnSpc>
                <a:spcPts val="900"/>
              </a:lnSpc>
              <a:spcBef>
                <a:spcPts val="3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Financed 67.3% of the capital outlay of the IR in FY 20-21</a:t>
            </a:r>
          </a:p>
          <a:p>
            <a:pPr marL="230188" indent="-230188" defTabSz="913905" fontAlgn="base">
              <a:lnSpc>
                <a:spcPts val="900"/>
              </a:lnSpc>
              <a:spcBef>
                <a:spcPts val="3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Highest ever annual disbursement to MoR, at INR 1,04,369 crore during the FY 20- 21</a:t>
            </a:r>
          </a:p>
          <a:p>
            <a:pPr marL="230188" indent="-230188" defTabSz="913905" fontAlgn="base">
              <a:lnSpc>
                <a:spcPts val="900"/>
              </a:lnSpc>
              <a:spcBef>
                <a:spcPts val="3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AUM has grown at 35.7%  H1onH1 and stands at INR 3,82,172 crore</a:t>
            </a:r>
            <a:endParaRPr lang="en-IN" sz="1000" dirty="0">
              <a:solidFill>
                <a:schemeClr val="tx1"/>
              </a:solidFill>
              <a:latin typeface="Cambria" panose="02040503050406030204" pitchFamily="18" charset="0"/>
            </a:endParaRPr>
          </a:p>
        </p:txBody>
      </p:sp>
      <p:sp>
        <p:nvSpPr>
          <p:cNvPr id="25" name="Pentagon 23">
            <a:extLst>
              <a:ext uri="{FF2B5EF4-FFF2-40B4-BE49-F238E27FC236}">
                <a16:creationId xmlns:a16="http://schemas.microsoft.com/office/drawing/2014/main" id="{353E92A6-695F-4561-9CB3-8ABA08D3B2E6}"/>
              </a:ext>
            </a:extLst>
          </p:cNvPr>
          <p:cNvSpPr/>
          <p:nvPr/>
        </p:nvSpPr>
        <p:spPr>
          <a:xfrm>
            <a:off x="3714358" y="1732810"/>
            <a:ext cx="6122060" cy="731520"/>
          </a:xfrm>
          <a:prstGeom prst="homePlate">
            <a:avLst/>
          </a:prstGeom>
          <a:solidFill>
            <a:schemeClr val="bg1"/>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IN" sz="1000" dirty="0">
                <a:solidFill>
                  <a:prstClr val="black"/>
                </a:solidFill>
                <a:latin typeface="Cambria" panose="02040503050406030204" pitchFamily="18" charset="0"/>
              </a:rPr>
              <a:t>Strategic </a:t>
            </a:r>
            <a:r>
              <a:rPr lang="en-US" sz="1000" dirty="0">
                <a:solidFill>
                  <a:prstClr val="black"/>
                </a:solidFill>
                <a:latin typeface="Cambria" panose="02040503050406030204" pitchFamily="18" charset="0"/>
              </a:rPr>
              <a:t>relationship with the </a:t>
            </a:r>
            <a:r>
              <a:rPr lang="en-US" sz="1000" dirty="0" err="1">
                <a:solidFill>
                  <a:prstClr val="black"/>
                </a:solidFill>
                <a:latin typeface="Cambria" panose="02040503050406030204" pitchFamily="18" charset="0"/>
              </a:rPr>
              <a:t>MoR</a:t>
            </a:r>
            <a:r>
              <a:rPr lang="en-US" sz="1000" dirty="0">
                <a:solidFill>
                  <a:prstClr val="black"/>
                </a:solidFill>
                <a:latin typeface="Cambria" panose="02040503050406030204" pitchFamily="18" charset="0"/>
              </a:rPr>
              <a:t> enables us to maintain a low risk profile</a:t>
            </a:r>
          </a:p>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US" sz="1000" dirty="0">
                <a:solidFill>
                  <a:prstClr val="black"/>
                </a:solidFill>
                <a:latin typeface="Cambria" panose="02040503050406030204" pitchFamily="18" charset="0"/>
              </a:rPr>
              <a:t>Cost-Plus Standard Lease Agreements with </a:t>
            </a:r>
            <a:r>
              <a:rPr lang="en-US" sz="1000" dirty="0" err="1">
                <a:solidFill>
                  <a:prstClr val="black"/>
                </a:solidFill>
                <a:latin typeface="Cambria" panose="02040503050406030204" pitchFamily="18" charset="0"/>
              </a:rPr>
              <a:t>MoR</a:t>
            </a:r>
            <a:endParaRPr lang="en-US" sz="1000" dirty="0">
              <a:solidFill>
                <a:prstClr val="black"/>
              </a:solidFill>
              <a:latin typeface="Cambria" panose="02040503050406030204" pitchFamily="18" charset="0"/>
            </a:endParaRPr>
          </a:p>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Consistent spreads on Rolling Stock and Project Assets over last three years</a:t>
            </a:r>
          </a:p>
        </p:txBody>
      </p:sp>
      <p:sp>
        <p:nvSpPr>
          <p:cNvPr id="24" name="Pentagon 23">
            <a:extLst>
              <a:ext uri="{FF2B5EF4-FFF2-40B4-BE49-F238E27FC236}">
                <a16:creationId xmlns:a16="http://schemas.microsoft.com/office/drawing/2014/main" id="{25A0AB01-4043-48F4-84DB-329A18F0A729}"/>
              </a:ext>
            </a:extLst>
          </p:cNvPr>
          <p:cNvSpPr/>
          <p:nvPr/>
        </p:nvSpPr>
        <p:spPr>
          <a:xfrm>
            <a:off x="2000326" y="838719"/>
            <a:ext cx="2012874" cy="731520"/>
          </a:xfrm>
          <a:prstGeom prst="homePlate">
            <a:avLst>
              <a:gd name="adj" fmla="val 0"/>
            </a:avLst>
          </a:prstGeom>
          <a:solidFill>
            <a:srgbClr val="F8E4E6"/>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defTabSz="913905" fontAlgn="base">
              <a:lnSpc>
                <a:spcPct val="110000"/>
              </a:lnSpc>
              <a:spcBef>
                <a:spcPts val="300"/>
              </a:spcBef>
              <a:spcAft>
                <a:spcPct val="0"/>
              </a:spcAft>
              <a:buClr>
                <a:srgbClr val="FF0000"/>
              </a:buClr>
              <a:buSzPct val="80000"/>
            </a:pPr>
            <a:endParaRPr lang="en-IN" sz="1000" dirty="0">
              <a:solidFill>
                <a:schemeClr val="tx1"/>
              </a:solidFill>
              <a:latin typeface="Cambria" panose="02040503050406030204" pitchFamily="18" charset="0"/>
            </a:endParaRPr>
          </a:p>
        </p:txBody>
      </p:sp>
      <p:sp>
        <p:nvSpPr>
          <p:cNvPr id="43" name="Pentagon 23">
            <a:extLst>
              <a:ext uri="{FF2B5EF4-FFF2-40B4-BE49-F238E27FC236}">
                <a16:creationId xmlns:a16="http://schemas.microsoft.com/office/drawing/2014/main" id="{3497177C-3F36-4C41-AA3B-E6A46C4445E6}"/>
              </a:ext>
            </a:extLst>
          </p:cNvPr>
          <p:cNvSpPr/>
          <p:nvPr/>
        </p:nvSpPr>
        <p:spPr>
          <a:xfrm>
            <a:off x="2000326" y="1735657"/>
            <a:ext cx="2012874" cy="731520"/>
          </a:xfrm>
          <a:prstGeom prst="homePlate">
            <a:avLst>
              <a:gd name="adj" fmla="val 0"/>
            </a:avLst>
          </a:prstGeom>
          <a:solidFill>
            <a:srgbClr val="F8E4E6"/>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defTabSz="913905" fontAlgn="base">
              <a:lnSpc>
                <a:spcPct val="110000"/>
              </a:lnSpc>
              <a:spcBef>
                <a:spcPts val="300"/>
              </a:spcBef>
              <a:spcAft>
                <a:spcPct val="0"/>
              </a:spcAft>
              <a:buClr>
                <a:srgbClr val="FF0000"/>
              </a:buClr>
              <a:buSzPct val="80000"/>
            </a:pPr>
            <a:endParaRPr lang="en-IN" sz="1000" dirty="0">
              <a:solidFill>
                <a:schemeClr val="tx1"/>
              </a:solidFill>
              <a:latin typeface="Cambria" panose="02040503050406030204" pitchFamily="18" charset="0"/>
            </a:endParaRPr>
          </a:p>
        </p:txBody>
      </p:sp>
      <p:sp>
        <p:nvSpPr>
          <p:cNvPr id="33" name="Pentagon 20">
            <a:extLst>
              <a:ext uri="{FF2B5EF4-FFF2-40B4-BE49-F238E27FC236}">
                <a16:creationId xmlns:a16="http://schemas.microsoft.com/office/drawing/2014/main" id="{45CD0342-08DC-4C83-8A95-5EF6D0C82022}"/>
              </a:ext>
            </a:extLst>
          </p:cNvPr>
          <p:cNvSpPr/>
          <p:nvPr/>
        </p:nvSpPr>
        <p:spPr>
          <a:xfrm>
            <a:off x="3714357" y="2629748"/>
            <a:ext cx="6122060" cy="730800"/>
          </a:xfrm>
          <a:prstGeom prst="homePlate">
            <a:avLst>
              <a:gd name="adj" fmla="val 48046"/>
            </a:avLst>
          </a:prstGeom>
          <a:solidFill>
            <a:schemeClr val="bg1"/>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ea typeface="LF_Kai" pitchFamily="65" charset="-120"/>
              </a:rPr>
              <a:t>Highest credit rating for an Indian issuer from ICRA, CRISIL &amp; CARE</a:t>
            </a:r>
          </a:p>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Diversified funding sources of various maturities &amp; currencies</a:t>
            </a:r>
          </a:p>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Competitive cost of Borrowing to keep finance cost under check</a:t>
            </a:r>
            <a:endParaRPr lang="en-US" sz="1000" strike="sngStrike" dirty="0">
              <a:solidFill>
                <a:srgbClr val="FF0000"/>
              </a:solidFill>
              <a:latin typeface="Cambria" panose="02040503050406030204" pitchFamily="18" charset="0"/>
            </a:endParaRPr>
          </a:p>
        </p:txBody>
      </p:sp>
      <p:sp>
        <p:nvSpPr>
          <p:cNvPr id="50" name="Pentagon 23">
            <a:extLst>
              <a:ext uri="{FF2B5EF4-FFF2-40B4-BE49-F238E27FC236}">
                <a16:creationId xmlns:a16="http://schemas.microsoft.com/office/drawing/2014/main" id="{02E1097A-FD81-4F30-AB32-1FCEDE8DEEB6}"/>
              </a:ext>
            </a:extLst>
          </p:cNvPr>
          <p:cNvSpPr/>
          <p:nvPr/>
        </p:nvSpPr>
        <p:spPr>
          <a:xfrm>
            <a:off x="1868246" y="2632592"/>
            <a:ext cx="2144954" cy="730800"/>
          </a:xfrm>
          <a:prstGeom prst="homePlate">
            <a:avLst>
              <a:gd name="adj" fmla="val 0"/>
            </a:avLst>
          </a:prstGeom>
          <a:solidFill>
            <a:srgbClr val="F8E4E6"/>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02920" rtlCol="0" anchor="ctr"/>
          <a:lstStyle/>
          <a:p>
            <a:pPr defTabSz="913905" fontAlgn="base">
              <a:lnSpc>
                <a:spcPct val="110000"/>
              </a:lnSpc>
              <a:spcBef>
                <a:spcPts val="300"/>
              </a:spcBef>
              <a:spcAft>
                <a:spcPct val="0"/>
              </a:spcAft>
              <a:buClr>
                <a:srgbClr val="FF0000"/>
              </a:buClr>
              <a:buSzPct val="80000"/>
            </a:pPr>
            <a:endParaRPr lang="en-IN" sz="1000" dirty="0">
              <a:solidFill>
                <a:schemeClr val="tx1"/>
              </a:solidFill>
              <a:latin typeface="Cambria" panose="02040503050406030204" pitchFamily="18" charset="0"/>
            </a:endParaRPr>
          </a:p>
        </p:txBody>
      </p:sp>
      <p:sp>
        <p:nvSpPr>
          <p:cNvPr id="27" name="Pentagon 29">
            <a:extLst>
              <a:ext uri="{FF2B5EF4-FFF2-40B4-BE49-F238E27FC236}">
                <a16:creationId xmlns:a16="http://schemas.microsoft.com/office/drawing/2014/main" id="{62D89A23-1E8B-4029-B603-5DF461748201}"/>
              </a:ext>
            </a:extLst>
          </p:cNvPr>
          <p:cNvSpPr/>
          <p:nvPr/>
        </p:nvSpPr>
        <p:spPr>
          <a:xfrm>
            <a:off x="4060991" y="4428595"/>
            <a:ext cx="5775425" cy="731520"/>
          </a:xfrm>
          <a:prstGeom prst="homePlate">
            <a:avLst>
              <a:gd name="adj" fmla="val 48455"/>
            </a:avLst>
          </a:prstGeom>
          <a:solidFill>
            <a:schemeClr val="bg1"/>
          </a:solidFill>
          <a:ln w="3175">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Profit growth of 59% on Half Yearly basis for  FY 2021-22</a:t>
            </a:r>
          </a:p>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Revenue from operations grew by 26% on Half yearly basis for FY 2021-22</a:t>
            </a:r>
          </a:p>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Low overheads, administrative costs and high operational efficiency</a:t>
            </a:r>
          </a:p>
          <a:p>
            <a:pPr marL="230188" indent="-230188" defTabSz="913905" fontAlgn="base">
              <a:lnSpc>
                <a:spcPts val="900"/>
              </a:lnSpc>
              <a:spcBef>
                <a:spcPts val="500"/>
              </a:spcBef>
              <a:spcAft>
                <a:spcPct val="0"/>
              </a:spcAft>
              <a:buClr>
                <a:srgbClr val="FF0000"/>
              </a:buClr>
              <a:buSzPct val="80000"/>
              <a:buFont typeface="Wingdings" panose="05000000000000000000" pitchFamily="2" charset="2"/>
              <a:buChar char="n"/>
            </a:pPr>
            <a:r>
              <a:rPr lang="en-US" sz="1000" dirty="0">
                <a:solidFill>
                  <a:schemeClr val="tx1"/>
                </a:solidFill>
                <a:latin typeface="Cambria" panose="02040503050406030204" pitchFamily="18" charset="0"/>
              </a:rPr>
              <a:t>Healthy return ratios – </a:t>
            </a:r>
            <a:r>
              <a:rPr lang="en-US" sz="1000" dirty="0" err="1">
                <a:solidFill>
                  <a:schemeClr val="tx1"/>
                </a:solidFill>
                <a:latin typeface="Cambria" panose="02040503050406030204" pitchFamily="18" charset="0"/>
              </a:rPr>
              <a:t>RoA</a:t>
            </a:r>
            <a:r>
              <a:rPr lang="en-US" sz="1000" dirty="0">
                <a:solidFill>
                  <a:schemeClr val="tx1"/>
                </a:solidFill>
                <a:latin typeface="Cambria" panose="02040503050406030204" pitchFamily="18" charset="0"/>
              </a:rPr>
              <a:t> at 1.47% and </a:t>
            </a:r>
            <a:r>
              <a:rPr lang="en-US" sz="1000" dirty="0" err="1">
                <a:solidFill>
                  <a:schemeClr val="tx1"/>
                </a:solidFill>
                <a:latin typeface="Cambria" panose="02040503050406030204" pitchFamily="18" charset="0"/>
              </a:rPr>
              <a:t>RoE</a:t>
            </a:r>
            <a:r>
              <a:rPr lang="en-US" sz="1000" dirty="0">
                <a:solidFill>
                  <a:schemeClr val="tx1"/>
                </a:solidFill>
                <a:latin typeface="Cambria" panose="02040503050406030204" pitchFamily="18" charset="0"/>
              </a:rPr>
              <a:t> at 15.4% for Q2FY22</a:t>
            </a:r>
          </a:p>
        </p:txBody>
      </p:sp>
      <p:sp>
        <p:nvSpPr>
          <p:cNvPr id="2" name="Title 1"/>
          <p:cNvSpPr>
            <a:spLocks noGrp="1"/>
          </p:cNvSpPr>
          <p:nvPr>
            <p:ph type="title"/>
          </p:nvPr>
        </p:nvSpPr>
        <p:spPr>
          <a:xfrm>
            <a:off x="243840" y="251674"/>
            <a:ext cx="9418320" cy="276999"/>
          </a:xfrm>
        </p:spPr>
        <p:txBody>
          <a:bodyPr/>
          <a:lstStyle/>
          <a:p>
            <a:r>
              <a:rPr lang="en-US" dirty="0">
                <a:latin typeface="Cambria" panose="02040503050406030204" pitchFamily="18" charset="0"/>
              </a:rPr>
              <a:t>Key Strengths</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1F63F883-2583-495E-8B7F-546D1F15AE32}" type="slidenum">
              <a:rPr lang="en-US" smtClean="0"/>
              <a:pPr/>
              <a:t>2</a:t>
            </a:fld>
            <a:endParaRPr lang="en-US" dirty="0"/>
          </a:p>
        </p:txBody>
      </p:sp>
      <p:sp>
        <p:nvSpPr>
          <p:cNvPr id="30" name="Pentagon 28">
            <a:extLst>
              <a:ext uri="{FF2B5EF4-FFF2-40B4-BE49-F238E27FC236}">
                <a16:creationId xmlns:a16="http://schemas.microsoft.com/office/drawing/2014/main" id="{0DCA7B7B-EC98-4518-8FBB-1D14047E8826}"/>
              </a:ext>
            </a:extLst>
          </p:cNvPr>
          <p:cNvSpPr/>
          <p:nvPr/>
        </p:nvSpPr>
        <p:spPr bwMode="auto">
          <a:xfrm>
            <a:off x="486877" y="4428595"/>
            <a:ext cx="1920240" cy="731520"/>
          </a:xfrm>
          <a:prstGeom prst="homePlate">
            <a:avLst>
              <a:gd name="adj" fmla="val 55026"/>
            </a:avLst>
          </a:prstGeom>
          <a:solidFill>
            <a:srgbClr val="CCECFF"/>
          </a:solidFill>
          <a:ln w="3175" algn="ctr">
            <a:solidFill>
              <a:schemeClr val="tx2">
                <a:lumMod val="40000"/>
                <a:lumOff val="60000"/>
              </a:schemeClr>
            </a:solidFill>
            <a:miter lim="800000"/>
            <a:headEnd/>
            <a:tailEnd/>
          </a:ln>
          <a:effectLst>
            <a:outerShdw blurRad="50800" dist="38100" algn="l" rotWithShape="0">
              <a:prstClr val="black">
                <a:alpha val="40000"/>
              </a:prstClr>
            </a:outerShdw>
          </a:effectLst>
        </p:spPr>
        <p:txBody>
          <a:bodyPr lIns="91440" tIns="0" rIns="91440" bIns="0" anchor="ctr"/>
          <a:lstStyle/>
          <a:p>
            <a:pPr algn="ctr"/>
            <a:r>
              <a:rPr lang="en-IN" sz="1000" b="1" dirty="0">
                <a:latin typeface="Cambria" panose="02040503050406030204" pitchFamily="18" charset="0"/>
                <a:ea typeface="LF_Kai" pitchFamily="65" charset="-120"/>
              </a:rPr>
              <a:t>Consistent financial performance</a:t>
            </a:r>
            <a:endParaRPr lang="en-US" sz="1000" b="1" dirty="0">
              <a:latin typeface="Cambria" panose="02040503050406030204" pitchFamily="18" charset="0"/>
              <a:ea typeface="LF_Kai" pitchFamily="65" charset="-120"/>
            </a:endParaRPr>
          </a:p>
        </p:txBody>
      </p:sp>
      <p:sp>
        <p:nvSpPr>
          <p:cNvPr id="36" name="Oval 35">
            <a:extLst>
              <a:ext uri="{FF2B5EF4-FFF2-40B4-BE49-F238E27FC236}">
                <a16:creationId xmlns:a16="http://schemas.microsoft.com/office/drawing/2014/main" id="{9F12B3DC-13DD-4D61-BE40-406EDFD63CF7}"/>
              </a:ext>
            </a:extLst>
          </p:cNvPr>
          <p:cNvSpPr/>
          <p:nvPr/>
        </p:nvSpPr>
        <p:spPr>
          <a:xfrm>
            <a:off x="243840" y="4657195"/>
            <a:ext cx="274320" cy="27432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600" kern="0" noProof="0" dirty="0">
                <a:solidFill>
                  <a:schemeClr val="bg1"/>
                </a:solidFill>
                <a:effectLst>
                  <a:outerShdw blurRad="38100" dist="38100" dir="2700000" algn="tl">
                    <a:srgbClr val="000000">
                      <a:alpha val="43137"/>
                    </a:srgbClr>
                  </a:outerShdw>
                </a:effectLst>
                <a:latin typeface="Cambria" panose="02040503050406030204" pitchFamily="18" charset="0"/>
              </a:rPr>
              <a:t>5</a:t>
            </a:r>
            <a:endParaRPr kumimoji="0" lang="en-IN" sz="16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ndParaRPr>
          </a:p>
        </p:txBody>
      </p:sp>
      <p:sp>
        <p:nvSpPr>
          <p:cNvPr id="29" name="Pentagon 19">
            <a:extLst>
              <a:ext uri="{FF2B5EF4-FFF2-40B4-BE49-F238E27FC236}">
                <a16:creationId xmlns:a16="http://schemas.microsoft.com/office/drawing/2014/main" id="{7DCA7597-3795-4C20-9716-1BF9FA38946F}"/>
              </a:ext>
            </a:extLst>
          </p:cNvPr>
          <p:cNvSpPr/>
          <p:nvPr/>
        </p:nvSpPr>
        <p:spPr bwMode="auto">
          <a:xfrm>
            <a:off x="486877" y="3528810"/>
            <a:ext cx="1920240" cy="731520"/>
          </a:xfrm>
          <a:prstGeom prst="homePlate">
            <a:avLst>
              <a:gd name="adj" fmla="val 54643"/>
            </a:avLst>
          </a:prstGeom>
          <a:solidFill>
            <a:srgbClr val="CCECFF"/>
          </a:solidFill>
          <a:ln w="3175" algn="ctr">
            <a:solidFill>
              <a:schemeClr val="tx2">
                <a:lumMod val="40000"/>
                <a:lumOff val="60000"/>
              </a:schemeClr>
            </a:solidFill>
            <a:miter lim="800000"/>
            <a:headEnd/>
            <a:tailEnd/>
          </a:ln>
          <a:effectLst>
            <a:outerShdw blurRad="50800" dist="38100" algn="l" rotWithShape="0">
              <a:prstClr val="black">
                <a:alpha val="40000"/>
              </a:prstClr>
            </a:outerShdw>
          </a:effectLst>
        </p:spPr>
        <p:txBody>
          <a:bodyPr lIns="91440" tIns="0" rIns="91440" bIns="0" anchor="ctr"/>
          <a:lstStyle/>
          <a:p>
            <a:pPr algn="ctr"/>
            <a:r>
              <a:rPr lang="en-IN" sz="1000" b="1" dirty="0">
                <a:latin typeface="Cambria" panose="02040503050406030204" pitchFamily="18" charset="0"/>
                <a:ea typeface="LF_Kai" pitchFamily="65" charset="-120"/>
              </a:rPr>
              <a:t>Strong Asset-Liability Management</a:t>
            </a:r>
            <a:endParaRPr lang="en-US" sz="1000" b="1" dirty="0">
              <a:latin typeface="Cambria" panose="02040503050406030204" pitchFamily="18" charset="0"/>
              <a:ea typeface="LF_Kai" pitchFamily="65" charset="-120"/>
            </a:endParaRPr>
          </a:p>
        </p:txBody>
      </p:sp>
      <p:sp>
        <p:nvSpPr>
          <p:cNvPr id="37" name="Oval 36">
            <a:extLst>
              <a:ext uri="{FF2B5EF4-FFF2-40B4-BE49-F238E27FC236}">
                <a16:creationId xmlns:a16="http://schemas.microsoft.com/office/drawing/2014/main" id="{89D8307E-2E00-4E80-BF71-0A6D076EC1DF}"/>
              </a:ext>
            </a:extLst>
          </p:cNvPr>
          <p:cNvSpPr/>
          <p:nvPr/>
        </p:nvSpPr>
        <p:spPr>
          <a:xfrm>
            <a:off x="243840" y="3757410"/>
            <a:ext cx="274320" cy="27432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600" kern="0" dirty="0">
                <a:solidFill>
                  <a:schemeClr val="bg1"/>
                </a:solidFill>
                <a:effectLst>
                  <a:outerShdw blurRad="38100" dist="38100" dir="2700000" algn="tl">
                    <a:srgbClr val="000000">
                      <a:alpha val="43137"/>
                    </a:srgbClr>
                  </a:outerShdw>
                </a:effectLst>
                <a:latin typeface="Cambria" panose="02040503050406030204" pitchFamily="18" charset="0"/>
              </a:rPr>
              <a:t>4</a:t>
            </a:r>
            <a:endParaRPr kumimoji="0" lang="en-IN" sz="16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ndParaRPr>
          </a:p>
        </p:txBody>
      </p:sp>
      <p:sp>
        <p:nvSpPr>
          <p:cNvPr id="34" name="Pentagon 19">
            <a:extLst>
              <a:ext uri="{FF2B5EF4-FFF2-40B4-BE49-F238E27FC236}">
                <a16:creationId xmlns:a16="http://schemas.microsoft.com/office/drawing/2014/main" id="{D7118843-B3B8-4BEA-B533-00E3522C1A64}"/>
              </a:ext>
            </a:extLst>
          </p:cNvPr>
          <p:cNvSpPr/>
          <p:nvPr/>
        </p:nvSpPr>
        <p:spPr bwMode="auto">
          <a:xfrm>
            <a:off x="486877" y="2629748"/>
            <a:ext cx="1920240" cy="730800"/>
          </a:xfrm>
          <a:prstGeom prst="homePlate">
            <a:avLst>
              <a:gd name="adj" fmla="val 46656"/>
            </a:avLst>
          </a:prstGeom>
          <a:solidFill>
            <a:srgbClr val="CCECFF"/>
          </a:solidFill>
          <a:ln w="3175" algn="ctr">
            <a:solidFill>
              <a:schemeClr val="tx2">
                <a:lumMod val="40000"/>
                <a:lumOff val="60000"/>
              </a:schemeClr>
            </a:solidFill>
            <a:miter lim="800000"/>
            <a:headEnd/>
            <a:tailEnd/>
          </a:ln>
          <a:effectLst>
            <a:outerShdw blurRad="50800" dist="38100" algn="l" rotWithShape="0">
              <a:prstClr val="black">
                <a:alpha val="40000"/>
              </a:prstClr>
            </a:outerShdw>
          </a:effectLst>
        </p:spPr>
        <p:txBody>
          <a:bodyPr lIns="91440" tIns="0" rIns="91440" bIns="0" anchor="ctr"/>
          <a:lstStyle/>
          <a:p>
            <a:pPr algn="ctr"/>
            <a:r>
              <a:rPr lang="en-US" sz="1000" b="1" dirty="0">
                <a:latin typeface="Cambria" panose="02040503050406030204" pitchFamily="18" charset="0"/>
                <a:ea typeface="LF_Kai" pitchFamily="65" charset="-120"/>
              </a:rPr>
              <a:t>Competitive Cost of Borrowings</a:t>
            </a:r>
          </a:p>
        </p:txBody>
      </p:sp>
      <p:sp>
        <p:nvSpPr>
          <p:cNvPr id="38" name="Oval 37">
            <a:extLst>
              <a:ext uri="{FF2B5EF4-FFF2-40B4-BE49-F238E27FC236}">
                <a16:creationId xmlns:a16="http://schemas.microsoft.com/office/drawing/2014/main" id="{6DC44D2E-4B10-4ED2-84DB-ACDCAF73E095}"/>
              </a:ext>
            </a:extLst>
          </p:cNvPr>
          <p:cNvSpPr/>
          <p:nvPr/>
        </p:nvSpPr>
        <p:spPr>
          <a:xfrm>
            <a:off x="243840" y="2934709"/>
            <a:ext cx="274320" cy="27432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600" kern="0" dirty="0">
                <a:solidFill>
                  <a:schemeClr val="bg1"/>
                </a:solidFill>
                <a:effectLst>
                  <a:outerShdw blurRad="38100" dist="38100" dir="2700000" algn="tl">
                    <a:srgbClr val="000000">
                      <a:alpha val="43137"/>
                    </a:srgbClr>
                  </a:outerShdw>
                </a:effectLst>
                <a:latin typeface="Cambria" panose="02040503050406030204" pitchFamily="18" charset="0"/>
              </a:rPr>
              <a:t>3</a:t>
            </a:r>
            <a:endParaRPr kumimoji="0" lang="en-IN" sz="16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ndParaRPr>
          </a:p>
        </p:txBody>
      </p:sp>
      <p:sp>
        <p:nvSpPr>
          <p:cNvPr id="41" name="Pentagon 22">
            <a:extLst>
              <a:ext uri="{FF2B5EF4-FFF2-40B4-BE49-F238E27FC236}">
                <a16:creationId xmlns:a16="http://schemas.microsoft.com/office/drawing/2014/main" id="{174AE5CF-1693-45AC-A6C8-89D42E6EF389}"/>
              </a:ext>
            </a:extLst>
          </p:cNvPr>
          <p:cNvSpPr/>
          <p:nvPr/>
        </p:nvSpPr>
        <p:spPr bwMode="auto">
          <a:xfrm>
            <a:off x="486878" y="838719"/>
            <a:ext cx="1920240" cy="731520"/>
          </a:xfrm>
          <a:prstGeom prst="homePlate">
            <a:avLst>
              <a:gd name="adj" fmla="val 54878"/>
            </a:avLst>
          </a:prstGeom>
          <a:solidFill>
            <a:srgbClr val="CCECFF"/>
          </a:solidFill>
          <a:ln w="3175" algn="ctr">
            <a:solidFill>
              <a:schemeClr val="tx2">
                <a:lumMod val="40000"/>
                <a:lumOff val="60000"/>
              </a:schemeClr>
            </a:solidFill>
            <a:miter lim="800000"/>
            <a:headEnd/>
            <a:tailEnd/>
          </a:ln>
          <a:effectLst>
            <a:outerShdw blurRad="50800" dist="38100" algn="l" rotWithShape="0">
              <a:prstClr val="black">
                <a:alpha val="40000"/>
              </a:prstClr>
            </a:outerShdw>
          </a:effectLst>
        </p:spPr>
        <p:txBody>
          <a:bodyPr lIns="91440" tIns="0" rIns="91440" bIns="0" anchor="ctr"/>
          <a:lstStyle/>
          <a:p>
            <a:pPr algn="ctr"/>
            <a:r>
              <a:rPr lang="en-US" sz="1000" b="1" dirty="0">
                <a:latin typeface="Cambria" panose="02040503050406030204" pitchFamily="18" charset="0"/>
                <a:ea typeface="LF_Kai" pitchFamily="65" charset="-120"/>
              </a:rPr>
              <a:t>Strategic role in growth of Indian Railways</a:t>
            </a:r>
          </a:p>
        </p:txBody>
      </p:sp>
      <p:sp>
        <p:nvSpPr>
          <p:cNvPr id="42" name="Oval 41">
            <a:extLst>
              <a:ext uri="{FF2B5EF4-FFF2-40B4-BE49-F238E27FC236}">
                <a16:creationId xmlns:a16="http://schemas.microsoft.com/office/drawing/2014/main" id="{E3D31298-2828-41A9-ADBA-B44EC2C91093}"/>
              </a:ext>
            </a:extLst>
          </p:cNvPr>
          <p:cNvSpPr/>
          <p:nvPr/>
        </p:nvSpPr>
        <p:spPr>
          <a:xfrm>
            <a:off x="243840" y="1067319"/>
            <a:ext cx="274320" cy="27432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rPr>
              <a:t>1</a:t>
            </a:r>
          </a:p>
        </p:txBody>
      </p:sp>
      <p:sp>
        <p:nvSpPr>
          <p:cNvPr id="32" name="Pentagon 19">
            <a:extLst>
              <a:ext uri="{FF2B5EF4-FFF2-40B4-BE49-F238E27FC236}">
                <a16:creationId xmlns:a16="http://schemas.microsoft.com/office/drawing/2014/main" id="{0877DD30-053A-4C40-8C0C-A9BBF0E833F4}"/>
              </a:ext>
            </a:extLst>
          </p:cNvPr>
          <p:cNvSpPr/>
          <p:nvPr/>
        </p:nvSpPr>
        <p:spPr bwMode="auto">
          <a:xfrm>
            <a:off x="486878" y="5322684"/>
            <a:ext cx="1920240" cy="731520"/>
          </a:xfrm>
          <a:prstGeom prst="homePlate">
            <a:avLst>
              <a:gd name="adj" fmla="val 56402"/>
            </a:avLst>
          </a:prstGeom>
          <a:solidFill>
            <a:srgbClr val="CCECFF"/>
          </a:solidFill>
          <a:ln w="3175" algn="ctr">
            <a:solidFill>
              <a:schemeClr val="tx2">
                <a:lumMod val="40000"/>
                <a:lumOff val="60000"/>
              </a:schemeClr>
            </a:solidFill>
            <a:miter lim="800000"/>
            <a:headEnd/>
            <a:tailEnd/>
          </a:ln>
          <a:effectLst>
            <a:outerShdw blurRad="50800" dist="38100" algn="l" rotWithShape="0">
              <a:prstClr val="black">
                <a:alpha val="40000"/>
              </a:prstClr>
            </a:outerShdw>
          </a:effectLst>
        </p:spPr>
        <p:txBody>
          <a:bodyPr lIns="91440" tIns="0" rIns="91440" bIns="0" anchor="ctr"/>
          <a:lstStyle/>
          <a:p>
            <a:pPr algn="ctr"/>
            <a:r>
              <a:rPr lang="en-US" sz="1000" b="1" dirty="0">
                <a:latin typeface="Cambria" panose="02040503050406030204" pitchFamily="18" charset="0"/>
                <a:ea typeface="LF_Kai" pitchFamily="65" charset="-120"/>
              </a:rPr>
              <a:t>Enjoys Regulatory Exemptions</a:t>
            </a:r>
          </a:p>
        </p:txBody>
      </p:sp>
      <p:sp>
        <p:nvSpPr>
          <p:cNvPr id="39" name="Oval 38">
            <a:extLst>
              <a:ext uri="{FF2B5EF4-FFF2-40B4-BE49-F238E27FC236}">
                <a16:creationId xmlns:a16="http://schemas.microsoft.com/office/drawing/2014/main" id="{CFE42BD9-C396-4993-8C86-A7BCB6713D9C}"/>
              </a:ext>
            </a:extLst>
          </p:cNvPr>
          <p:cNvSpPr/>
          <p:nvPr/>
        </p:nvSpPr>
        <p:spPr>
          <a:xfrm>
            <a:off x="243840" y="5551284"/>
            <a:ext cx="274320" cy="27432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rPr>
              <a:t>6</a:t>
            </a:r>
          </a:p>
        </p:txBody>
      </p:sp>
      <p:sp>
        <p:nvSpPr>
          <p:cNvPr id="28" name="Pentagon 22">
            <a:extLst>
              <a:ext uri="{FF2B5EF4-FFF2-40B4-BE49-F238E27FC236}">
                <a16:creationId xmlns:a16="http://schemas.microsoft.com/office/drawing/2014/main" id="{CB141705-E756-4EF0-8038-6385ACECB09C}"/>
              </a:ext>
            </a:extLst>
          </p:cNvPr>
          <p:cNvSpPr/>
          <p:nvPr/>
        </p:nvSpPr>
        <p:spPr bwMode="auto">
          <a:xfrm>
            <a:off x="486878" y="1732810"/>
            <a:ext cx="1920240" cy="731520"/>
          </a:xfrm>
          <a:prstGeom prst="homePlate">
            <a:avLst>
              <a:gd name="adj" fmla="val 54878"/>
            </a:avLst>
          </a:prstGeom>
          <a:solidFill>
            <a:srgbClr val="CCECFF"/>
          </a:solidFill>
          <a:ln w="3175" algn="ctr">
            <a:solidFill>
              <a:schemeClr val="tx2">
                <a:lumMod val="40000"/>
                <a:lumOff val="60000"/>
              </a:schemeClr>
            </a:solidFill>
            <a:miter lim="800000"/>
            <a:headEnd/>
            <a:tailEnd/>
          </a:ln>
          <a:effectLst>
            <a:outerShdw blurRad="50800" dist="38100" algn="l" rotWithShape="0">
              <a:prstClr val="black">
                <a:alpha val="40000"/>
              </a:prstClr>
            </a:outerShdw>
          </a:effectLst>
        </p:spPr>
        <p:txBody>
          <a:bodyPr lIns="91440" tIns="0" rIns="91440" bIns="0" anchor="ctr"/>
          <a:lstStyle/>
          <a:p>
            <a:pPr algn="ctr"/>
            <a:r>
              <a:rPr lang="en-IN" sz="1000" b="1" dirty="0">
                <a:latin typeface="Cambria" panose="02040503050406030204" pitchFamily="18" charset="0"/>
                <a:ea typeface="LF_Kai" pitchFamily="65" charset="-120"/>
              </a:rPr>
              <a:t>Low risk, Cost –Plus business model</a:t>
            </a:r>
            <a:endParaRPr lang="en-US" sz="1000" b="1" dirty="0">
              <a:latin typeface="Cambria" panose="02040503050406030204" pitchFamily="18" charset="0"/>
              <a:ea typeface="LF_Kai" pitchFamily="65" charset="-120"/>
            </a:endParaRPr>
          </a:p>
        </p:txBody>
      </p:sp>
      <p:sp>
        <p:nvSpPr>
          <p:cNvPr id="35" name="Oval 34">
            <a:extLst>
              <a:ext uri="{FF2B5EF4-FFF2-40B4-BE49-F238E27FC236}">
                <a16:creationId xmlns:a16="http://schemas.microsoft.com/office/drawing/2014/main" id="{99DDD491-9F96-47BF-95EA-24AE39E8D1CA}"/>
              </a:ext>
            </a:extLst>
          </p:cNvPr>
          <p:cNvSpPr/>
          <p:nvPr/>
        </p:nvSpPr>
        <p:spPr>
          <a:xfrm>
            <a:off x="243840" y="1961410"/>
            <a:ext cx="274320" cy="27432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rPr>
              <a:t>2</a:t>
            </a:r>
          </a:p>
        </p:txBody>
      </p:sp>
      <p:sp>
        <p:nvSpPr>
          <p:cNvPr id="48" name="TextBox 47">
            <a:extLst>
              <a:ext uri="{FF2B5EF4-FFF2-40B4-BE49-F238E27FC236}">
                <a16:creationId xmlns:a16="http://schemas.microsoft.com/office/drawing/2014/main" id="{8F74D5C8-4EEC-48DE-AA8F-5CC4A60DC464}"/>
              </a:ext>
            </a:extLst>
          </p:cNvPr>
          <p:cNvSpPr txBox="1"/>
          <p:nvPr/>
        </p:nvSpPr>
        <p:spPr>
          <a:xfrm>
            <a:off x="2331186" y="5558027"/>
            <a:ext cx="1682014" cy="267577"/>
          </a:xfrm>
          <a:prstGeom prst="rect">
            <a:avLst/>
          </a:prstGeom>
          <a:solidFill>
            <a:schemeClr val="accent2">
              <a:lumMod val="75000"/>
            </a:schemeClr>
          </a:solidFill>
          <a:ln w="3175">
            <a:solidFill>
              <a:schemeClr val="bg1"/>
            </a:solidFill>
          </a:ln>
        </p:spPr>
        <p:txBody>
          <a:bodyPr wrap="none" rtlCol="0">
            <a:noAutofit/>
          </a:bodyPr>
          <a:lstStyle/>
          <a:p>
            <a:pPr algn="ctr"/>
            <a:r>
              <a:rPr lang="en-US" sz="1100" b="1" dirty="0">
                <a:solidFill>
                  <a:schemeClr val="bg1"/>
                </a:solidFill>
                <a:latin typeface="Cambria" panose="02040503050406030204" pitchFamily="18" charset="0"/>
              </a:rPr>
              <a:t>NIL</a:t>
            </a:r>
          </a:p>
        </p:txBody>
      </p:sp>
      <p:sp>
        <p:nvSpPr>
          <p:cNvPr id="49" name="TextBox 48">
            <a:extLst>
              <a:ext uri="{FF2B5EF4-FFF2-40B4-BE49-F238E27FC236}">
                <a16:creationId xmlns:a16="http://schemas.microsoft.com/office/drawing/2014/main" id="{C231FDD6-0F31-4C5C-9D8B-6DF648A45AA7}"/>
              </a:ext>
            </a:extLst>
          </p:cNvPr>
          <p:cNvSpPr txBox="1"/>
          <p:nvPr/>
        </p:nvSpPr>
        <p:spPr>
          <a:xfrm>
            <a:off x="2331186" y="1989697"/>
            <a:ext cx="1682014" cy="267577"/>
          </a:xfrm>
          <a:prstGeom prst="rect">
            <a:avLst/>
          </a:prstGeom>
          <a:solidFill>
            <a:schemeClr val="accent2">
              <a:lumMod val="75000"/>
            </a:schemeClr>
          </a:solidFill>
          <a:ln w="3175">
            <a:solidFill>
              <a:schemeClr val="bg1"/>
            </a:solidFill>
          </a:ln>
        </p:spPr>
        <p:txBody>
          <a:bodyPr wrap="none" rtlCol="0">
            <a:noAutofit/>
          </a:bodyPr>
          <a:lstStyle/>
          <a:p>
            <a:pPr algn="ctr"/>
            <a:r>
              <a:rPr lang="en-US" sz="1100" b="1" dirty="0">
                <a:solidFill>
                  <a:schemeClr val="bg1"/>
                </a:solidFill>
                <a:latin typeface="Cambria" panose="02040503050406030204" pitchFamily="18" charset="0"/>
              </a:rPr>
              <a:t>NIL</a:t>
            </a:r>
          </a:p>
        </p:txBody>
      </p:sp>
      <p:sp>
        <p:nvSpPr>
          <p:cNvPr id="55" name="TextBox 54">
            <a:extLst>
              <a:ext uri="{FF2B5EF4-FFF2-40B4-BE49-F238E27FC236}">
                <a16:creationId xmlns:a16="http://schemas.microsoft.com/office/drawing/2014/main" id="{F73C96CF-3153-484F-B070-385DFFEC8FB4}"/>
              </a:ext>
            </a:extLst>
          </p:cNvPr>
          <p:cNvSpPr txBox="1"/>
          <p:nvPr/>
        </p:nvSpPr>
        <p:spPr>
          <a:xfrm>
            <a:off x="2331185" y="1074062"/>
            <a:ext cx="1682014" cy="267577"/>
          </a:xfrm>
          <a:prstGeom prst="rect">
            <a:avLst/>
          </a:prstGeom>
          <a:solidFill>
            <a:schemeClr val="accent2">
              <a:lumMod val="75000"/>
            </a:schemeClr>
          </a:solidFill>
          <a:ln w="3175">
            <a:solidFill>
              <a:schemeClr val="bg1"/>
            </a:solidFill>
          </a:ln>
        </p:spPr>
        <p:txBody>
          <a:bodyPr wrap="none" rtlCol="0">
            <a:noAutofit/>
          </a:bodyPr>
          <a:lstStyle/>
          <a:p>
            <a:pPr algn="ctr"/>
            <a:r>
              <a:rPr lang="en-US" sz="1100" b="1" dirty="0">
                <a:solidFill>
                  <a:schemeClr val="bg1"/>
                </a:solidFill>
                <a:latin typeface="Cambria" panose="02040503050406030204" pitchFamily="18" charset="0"/>
              </a:rPr>
              <a:t>32.6%</a:t>
            </a:r>
          </a:p>
        </p:txBody>
      </p:sp>
      <p:sp>
        <p:nvSpPr>
          <p:cNvPr id="56" name="TextBox 55">
            <a:extLst>
              <a:ext uri="{FF2B5EF4-FFF2-40B4-BE49-F238E27FC236}">
                <a16:creationId xmlns:a16="http://schemas.microsoft.com/office/drawing/2014/main" id="{EE759525-975F-4549-865B-416B0DA21304}"/>
              </a:ext>
            </a:extLst>
          </p:cNvPr>
          <p:cNvSpPr txBox="1"/>
          <p:nvPr/>
        </p:nvSpPr>
        <p:spPr>
          <a:xfrm>
            <a:off x="2387724" y="816237"/>
            <a:ext cx="1568937" cy="261610"/>
          </a:xfrm>
          <a:prstGeom prst="rect">
            <a:avLst/>
          </a:prstGeom>
          <a:noFill/>
        </p:spPr>
        <p:txBody>
          <a:bodyPr wrap="square">
            <a:spAutoFit/>
          </a:bodyPr>
          <a:lstStyle/>
          <a:p>
            <a:pPr algn="ctr"/>
            <a:r>
              <a:rPr lang="en-US" sz="1100" b="1" dirty="0">
                <a:latin typeface="Cambria" panose="02040503050406030204" pitchFamily="18" charset="0"/>
              </a:rPr>
              <a:t>AUM CAGR (FY19-21)</a:t>
            </a:r>
          </a:p>
        </p:txBody>
      </p:sp>
      <p:sp>
        <p:nvSpPr>
          <p:cNvPr id="57" name="TextBox 56">
            <a:extLst>
              <a:ext uri="{FF2B5EF4-FFF2-40B4-BE49-F238E27FC236}">
                <a16:creationId xmlns:a16="http://schemas.microsoft.com/office/drawing/2014/main" id="{4866F556-03E0-42D0-B485-A192319A9798}"/>
              </a:ext>
            </a:extLst>
          </p:cNvPr>
          <p:cNvSpPr txBox="1"/>
          <p:nvPr/>
        </p:nvSpPr>
        <p:spPr>
          <a:xfrm>
            <a:off x="2424624" y="1729033"/>
            <a:ext cx="1568937" cy="261610"/>
          </a:xfrm>
          <a:prstGeom prst="rect">
            <a:avLst/>
          </a:prstGeom>
          <a:noFill/>
        </p:spPr>
        <p:txBody>
          <a:bodyPr wrap="square">
            <a:spAutoFit/>
          </a:bodyPr>
          <a:lstStyle/>
          <a:p>
            <a:pPr algn="ctr"/>
            <a:r>
              <a:rPr lang="en-US" sz="1100" b="1" dirty="0">
                <a:latin typeface="Cambria" panose="02040503050406030204" pitchFamily="18" charset="0"/>
              </a:rPr>
              <a:t>GNPA (Q2FY22)</a:t>
            </a:r>
          </a:p>
        </p:txBody>
      </p:sp>
      <p:sp>
        <p:nvSpPr>
          <p:cNvPr id="58" name="TextBox 57">
            <a:extLst>
              <a:ext uri="{FF2B5EF4-FFF2-40B4-BE49-F238E27FC236}">
                <a16:creationId xmlns:a16="http://schemas.microsoft.com/office/drawing/2014/main" id="{03E5B75C-C736-4374-AB4F-CFE9D7E6A112}"/>
              </a:ext>
            </a:extLst>
          </p:cNvPr>
          <p:cNvSpPr txBox="1"/>
          <p:nvPr/>
        </p:nvSpPr>
        <p:spPr>
          <a:xfrm>
            <a:off x="2350434" y="2644224"/>
            <a:ext cx="1568937" cy="261610"/>
          </a:xfrm>
          <a:prstGeom prst="rect">
            <a:avLst/>
          </a:prstGeom>
          <a:noFill/>
        </p:spPr>
        <p:txBody>
          <a:bodyPr wrap="square">
            <a:spAutoFit/>
          </a:bodyPr>
          <a:lstStyle/>
          <a:p>
            <a:pPr algn="ctr"/>
            <a:r>
              <a:rPr lang="en-US" sz="1100" b="1" dirty="0">
                <a:latin typeface="Cambria" panose="02040503050406030204" pitchFamily="18" charset="0"/>
              </a:rPr>
              <a:t>Long term Ratings</a:t>
            </a:r>
          </a:p>
        </p:txBody>
      </p:sp>
      <p:sp>
        <p:nvSpPr>
          <p:cNvPr id="59" name="TextBox 58">
            <a:extLst>
              <a:ext uri="{FF2B5EF4-FFF2-40B4-BE49-F238E27FC236}">
                <a16:creationId xmlns:a16="http://schemas.microsoft.com/office/drawing/2014/main" id="{14064F35-9394-49C9-AB83-1842A0E8D51B}"/>
              </a:ext>
            </a:extLst>
          </p:cNvPr>
          <p:cNvSpPr txBox="1"/>
          <p:nvPr/>
        </p:nvSpPr>
        <p:spPr>
          <a:xfrm>
            <a:off x="2331185" y="2887703"/>
            <a:ext cx="1682014" cy="267577"/>
          </a:xfrm>
          <a:prstGeom prst="rect">
            <a:avLst/>
          </a:prstGeom>
          <a:solidFill>
            <a:schemeClr val="accent2">
              <a:lumMod val="75000"/>
            </a:schemeClr>
          </a:solidFill>
          <a:ln w="3175">
            <a:solidFill>
              <a:schemeClr val="bg1"/>
            </a:solidFill>
          </a:ln>
        </p:spPr>
        <p:txBody>
          <a:bodyPr wrap="none" rtlCol="0">
            <a:noAutofit/>
          </a:bodyPr>
          <a:lstStyle/>
          <a:p>
            <a:pPr algn="ctr"/>
            <a:r>
              <a:rPr lang="en-US" sz="1100" b="1" dirty="0">
                <a:solidFill>
                  <a:schemeClr val="bg1"/>
                </a:solidFill>
                <a:latin typeface="Cambria" panose="02040503050406030204" pitchFamily="18" charset="0"/>
              </a:rPr>
              <a:t>AAA</a:t>
            </a:r>
          </a:p>
        </p:txBody>
      </p:sp>
      <p:sp>
        <p:nvSpPr>
          <p:cNvPr id="60" name="TextBox 59">
            <a:extLst>
              <a:ext uri="{FF2B5EF4-FFF2-40B4-BE49-F238E27FC236}">
                <a16:creationId xmlns:a16="http://schemas.microsoft.com/office/drawing/2014/main" id="{7409B00D-90CB-4E1B-AB40-7DB7AF933E88}"/>
              </a:ext>
            </a:extLst>
          </p:cNvPr>
          <p:cNvSpPr txBox="1"/>
          <p:nvPr/>
        </p:nvSpPr>
        <p:spPr>
          <a:xfrm>
            <a:off x="2387723" y="5309551"/>
            <a:ext cx="1568937" cy="261610"/>
          </a:xfrm>
          <a:prstGeom prst="rect">
            <a:avLst/>
          </a:prstGeom>
          <a:noFill/>
        </p:spPr>
        <p:txBody>
          <a:bodyPr wrap="square">
            <a:spAutoFit/>
          </a:bodyPr>
          <a:lstStyle/>
          <a:p>
            <a:pPr algn="ctr"/>
            <a:r>
              <a:rPr lang="en-US" sz="1100" b="1" dirty="0">
                <a:latin typeface="Cambria" panose="02040503050406030204" pitchFamily="18" charset="0"/>
              </a:rPr>
              <a:t>Tax Liability</a:t>
            </a:r>
          </a:p>
        </p:txBody>
      </p:sp>
      <p:sp>
        <p:nvSpPr>
          <p:cNvPr id="61" name="TextBox 60">
            <a:extLst>
              <a:ext uri="{FF2B5EF4-FFF2-40B4-BE49-F238E27FC236}">
                <a16:creationId xmlns:a16="http://schemas.microsoft.com/office/drawing/2014/main" id="{4E1AC8E4-4B02-43F9-BF4C-7320CE97A39E}"/>
              </a:ext>
            </a:extLst>
          </p:cNvPr>
          <p:cNvSpPr txBox="1"/>
          <p:nvPr/>
        </p:nvSpPr>
        <p:spPr>
          <a:xfrm>
            <a:off x="2331185" y="4663938"/>
            <a:ext cx="1682014" cy="267577"/>
          </a:xfrm>
          <a:prstGeom prst="rect">
            <a:avLst/>
          </a:prstGeom>
          <a:solidFill>
            <a:schemeClr val="accent2">
              <a:lumMod val="75000"/>
            </a:schemeClr>
          </a:solidFill>
          <a:ln w="3175">
            <a:solidFill>
              <a:schemeClr val="bg1"/>
            </a:solidFill>
          </a:ln>
        </p:spPr>
        <p:txBody>
          <a:bodyPr wrap="none" rtlCol="0">
            <a:noAutofit/>
          </a:bodyPr>
          <a:lstStyle/>
          <a:p>
            <a:pPr algn="ctr"/>
            <a:r>
              <a:rPr lang="en-US" sz="1100" b="1" dirty="0">
                <a:solidFill>
                  <a:schemeClr val="bg1"/>
                </a:solidFill>
                <a:latin typeface="Cambria" panose="02040503050406030204" pitchFamily="18" charset="0"/>
              </a:rPr>
              <a:t>INR 38,917  Cr</a:t>
            </a:r>
          </a:p>
        </p:txBody>
      </p:sp>
      <p:sp>
        <p:nvSpPr>
          <p:cNvPr id="62" name="TextBox 61">
            <a:extLst>
              <a:ext uri="{FF2B5EF4-FFF2-40B4-BE49-F238E27FC236}">
                <a16:creationId xmlns:a16="http://schemas.microsoft.com/office/drawing/2014/main" id="{7ADEAAE5-1003-4050-B9D3-35C944E347E7}"/>
              </a:ext>
            </a:extLst>
          </p:cNvPr>
          <p:cNvSpPr txBox="1"/>
          <p:nvPr/>
        </p:nvSpPr>
        <p:spPr>
          <a:xfrm>
            <a:off x="2387723" y="4402328"/>
            <a:ext cx="1568937" cy="261610"/>
          </a:xfrm>
          <a:prstGeom prst="rect">
            <a:avLst/>
          </a:prstGeom>
          <a:noFill/>
        </p:spPr>
        <p:txBody>
          <a:bodyPr wrap="square">
            <a:spAutoFit/>
          </a:bodyPr>
          <a:lstStyle/>
          <a:p>
            <a:pPr algn="ctr"/>
            <a:r>
              <a:rPr lang="en-US" sz="1100" b="1" dirty="0">
                <a:latin typeface="Cambria" panose="02040503050406030204" pitchFamily="18" charset="0"/>
              </a:rPr>
              <a:t>Net Worth  (H1FY22)</a:t>
            </a:r>
          </a:p>
        </p:txBody>
      </p:sp>
      <p:sp>
        <p:nvSpPr>
          <p:cNvPr id="63" name="TextBox 62">
            <a:extLst>
              <a:ext uri="{FF2B5EF4-FFF2-40B4-BE49-F238E27FC236}">
                <a16:creationId xmlns:a16="http://schemas.microsoft.com/office/drawing/2014/main" id="{6E329293-3617-4A33-BDC5-7845D91503B6}"/>
              </a:ext>
            </a:extLst>
          </p:cNvPr>
          <p:cNvSpPr txBox="1"/>
          <p:nvPr/>
        </p:nvSpPr>
        <p:spPr>
          <a:xfrm>
            <a:off x="2331185" y="3764153"/>
            <a:ext cx="1682014" cy="267577"/>
          </a:xfrm>
          <a:prstGeom prst="rect">
            <a:avLst/>
          </a:prstGeom>
          <a:solidFill>
            <a:schemeClr val="accent2">
              <a:lumMod val="75000"/>
            </a:schemeClr>
          </a:solidFill>
          <a:ln w="3175">
            <a:solidFill>
              <a:schemeClr val="bg1"/>
            </a:solidFill>
          </a:ln>
        </p:spPr>
        <p:txBody>
          <a:bodyPr wrap="none" rtlCol="0">
            <a:noAutofit/>
          </a:bodyPr>
          <a:lstStyle/>
          <a:p>
            <a:pPr algn="ctr"/>
            <a:r>
              <a:rPr lang="en-US" sz="1100" b="1" dirty="0">
                <a:solidFill>
                  <a:schemeClr val="bg1"/>
                </a:solidFill>
                <a:latin typeface="Cambria" panose="02040503050406030204" pitchFamily="18" charset="0"/>
              </a:rPr>
              <a:t>NIL</a:t>
            </a:r>
          </a:p>
        </p:txBody>
      </p:sp>
      <p:sp>
        <p:nvSpPr>
          <p:cNvPr id="64" name="TextBox 63">
            <a:extLst>
              <a:ext uri="{FF2B5EF4-FFF2-40B4-BE49-F238E27FC236}">
                <a16:creationId xmlns:a16="http://schemas.microsoft.com/office/drawing/2014/main" id="{132AA9BB-29F2-4AB1-A94C-2AC4F87D0820}"/>
              </a:ext>
            </a:extLst>
          </p:cNvPr>
          <p:cNvSpPr txBox="1"/>
          <p:nvPr/>
        </p:nvSpPr>
        <p:spPr>
          <a:xfrm>
            <a:off x="2140753" y="3518522"/>
            <a:ext cx="1920239" cy="261610"/>
          </a:xfrm>
          <a:prstGeom prst="rect">
            <a:avLst/>
          </a:prstGeom>
          <a:noFill/>
        </p:spPr>
        <p:txBody>
          <a:bodyPr wrap="square">
            <a:spAutoFit/>
          </a:bodyPr>
          <a:lstStyle/>
          <a:p>
            <a:pPr algn="ctr"/>
            <a:r>
              <a:rPr lang="en-US" sz="1100" b="1" dirty="0">
                <a:latin typeface="Cambria" panose="02040503050406030204" pitchFamily="18" charset="0"/>
              </a:rPr>
              <a:t>Cumulative Gap over 5 </a:t>
            </a:r>
            <a:r>
              <a:rPr lang="en-US" sz="1100" b="1" dirty="0" err="1">
                <a:latin typeface="Cambria" panose="02040503050406030204" pitchFamily="18" charset="0"/>
              </a:rPr>
              <a:t>yrs</a:t>
            </a:r>
            <a:endParaRPr lang="en-US" sz="1100" b="1" dirty="0">
              <a:latin typeface="Cambria" panose="02040503050406030204" pitchFamily="18" charset="0"/>
            </a:endParaRPr>
          </a:p>
        </p:txBody>
      </p:sp>
    </p:spTree>
    <p:extLst>
      <p:ext uri="{BB962C8B-B14F-4D97-AF65-F5344CB8AC3E}">
        <p14:creationId xmlns:p14="http://schemas.microsoft.com/office/powerpoint/2010/main" val="45742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51674"/>
            <a:ext cx="9418320" cy="276999"/>
          </a:xfrm>
        </p:spPr>
        <p:txBody>
          <a:bodyPr/>
          <a:lstStyle/>
          <a:p>
            <a:r>
              <a:rPr lang="en-US" dirty="0">
                <a:latin typeface="Cambria" panose="02040503050406030204" pitchFamily="18" charset="0"/>
                <a:cs typeface="Al Bayan Plain" pitchFamily="2" charset="-78"/>
              </a:rPr>
              <a:t>Strategic role in financing growth of Indian Railways</a:t>
            </a:r>
            <a:endParaRPr lang="en-IN" dirty="0">
              <a:latin typeface="Cambria" panose="02040503050406030204" pitchFamily="18" charset="0"/>
              <a:cs typeface="Al Bayan Plain" pitchFamily="2" charset="-78"/>
            </a:endParaRPr>
          </a:p>
        </p:txBody>
      </p:sp>
      <p:sp>
        <p:nvSpPr>
          <p:cNvPr id="4" name="Slide Number Placeholder 3"/>
          <p:cNvSpPr>
            <a:spLocks noGrp="1"/>
          </p:cNvSpPr>
          <p:nvPr>
            <p:ph type="sldNum" sz="quarter" idx="12"/>
          </p:nvPr>
        </p:nvSpPr>
        <p:spPr>
          <a:xfrm>
            <a:off x="4915329" y="6594808"/>
            <a:ext cx="75342" cy="153888"/>
          </a:xfrm>
        </p:spPr>
        <p:txBody>
          <a:bodyPr/>
          <a:lstStyle/>
          <a:p>
            <a:fld id="{1F63F883-2583-495E-8B7F-546D1F15AE32}" type="slidenum">
              <a:rPr lang="en-US" smtClean="0">
                <a:latin typeface="Cambria" panose="02040503050406030204" pitchFamily="18" charset="0"/>
                <a:cs typeface="Al Bayan Plain" pitchFamily="2" charset="-78"/>
              </a:rPr>
              <a:pPr/>
              <a:t>3</a:t>
            </a:fld>
            <a:endParaRPr lang="en-US" dirty="0">
              <a:latin typeface="Cambria" panose="02040503050406030204" pitchFamily="18" charset="0"/>
              <a:cs typeface="Al Bayan Plain" pitchFamily="2" charset="-78"/>
            </a:endParaRPr>
          </a:p>
        </p:txBody>
      </p:sp>
      <p:sp>
        <p:nvSpPr>
          <p:cNvPr id="23" name="TextBox 22">
            <a:extLst>
              <a:ext uri="{FF2B5EF4-FFF2-40B4-BE49-F238E27FC236}">
                <a16:creationId xmlns:a16="http://schemas.microsoft.com/office/drawing/2014/main" id="{B72A0C29-C257-4E12-A163-029FBD9530C2}"/>
              </a:ext>
            </a:extLst>
          </p:cNvPr>
          <p:cNvSpPr txBox="1"/>
          <p:nvPr/>
        </p:nvSpPr>
        <p:spPr>
          <a:xfrm>
            <a:off x="3343550" y="5970629"/>
            <a:ext cx="7523480" cy="215444"/>
          </a:xfrm>
          <a:prstGeom prst="rect">
            <a:avLst/>
          </a:prstGeom>
          <a:noFill/>
        </p:spPr>
        <p:txBody>
          <a:bodyPr wrap="square">
            <a:spAutoFit/>
          </a:bodyPr>
          <a:lstStyle/>
          <a:p>
            <a:r>
              <a:rPr lang="en-US" sz="800" dirty="0">
                <a:latin typeface="Cambria" panose="02040503050406030204" pitchFamily="18" charset="0"/>
                <a:cs typeface="Al Bayan Plain" pitchFamily="2" charset="-78"/>
              </a:rPr>
              <a:t>Source: National Infrastructure Pipeline , Report of the Task force , Department of Economic affairs , Ministry of Finance , </a:t>
            </a:r>
            <a:r>
              <a:rPr lang="en-US" sz="800" dirty="0" err="1">
                <a:latin typeface="Cambria" panose="02040503050406030204" pitchFamily="18" charset="0"/>
                <a:cs typeface="Al Bayan Plain" pitchFamily="2" charset="-78"/>
              </a:rPr>
              <a:t>GoI</a:t>
            </a:r>
            <a:r>
              <a:rPr lang="en-US" sz="800" dirty="0">
                <a:latin typeface="Cambria" panose="02040503050406030204" pitchFamily="18" charset="0"/>
                <a:cs typeface="Al Bayan Plain" pitchFamily="2" charset="-78"/>
              </a:rPr>
              <a:t> – Volume I </a:t>
            </a:r>
            <a:endParaRPr lang="en-IN" sz="800" dirty="0">
              <a:latin typeface="Cambria" panose="02040503050406030204" pitchFamily="18" charset="0"/>
              <a:cs typeface="Al Bayan Plain" pitchFamily="2" charset="-78"/>
            </a:endParaRPr>
          </a:p>
        </p:txBody>
      </p:sp>
      <p:grpSp>
        <p:nvGrpSpPr>
          <p:cNvPr id="5" name="Group 4">
            <a:extLst>
              <a:ext uri="{FF2B5EF4-FFF2-40B4-BE49-F238E27FC236}">
                <a16:creationId xmlns:a16="http://schemas.microsoft.com/office/drawing/2014/main" id="{BCB6D017-9CB8-7447-AF1B-130AB04247E3}"/>
              </a:ext>
            </a:extLst>
          </p:cNvPr>
          <p:cNvGrpSpPr/>
          <p:nvPr/>
        </p:nvGrpSpPr>
        <p:grpSpPr>
          <a:xfrm>
            <a:off x="624468" y="937408"/>
            <a:ext cx="8597591" cy="4850075"/>
            <a:chOff x="3392659" y="856472"/>
            <a:chExt cx="6432841" cy="3760362"/>
          </a:xfrm>
        </p:grpSpPr>
        <p:sp>
          <p:nvSpPr>
            <p:cNvPr id="13" name="Text Placeholder 2">
              <a:extLst>
                <a:ext uri="{FF2B5EF4-FFF2-40B4-BE49-F238E27FC236}">
                  <a16:creationId xmlns:a16="http://schemas.microsoft.com/office/drawing/2014/main" id="{44474766-39F3-401E-81C5-E1EA6C31073E}"/>
                </a:ext>
              </a:extLst>
            </p:cNvPr>
            <p:cNvSpPr txBox="1">
              <a:spLocks/>
            </p:cNvSpPr>
            <p:nvPr/>
          </p:nvSpPr>
          <p:spPr>
            <a:xfrm>
              <a:off x="3392661" y="856472"/>
              <a:ext cx="6432839" cy="276999"/>
            </a:xfrm>
            <a:prstGeom prst="rect">
              <a:avLst/>
            </a:prstGeom>
            <a:solidFill>
              <a:srgbClr val="B9E4FF"/>
            </a:solidFill>
          </p:spPr>
          <p:txBody>
            <a:bodyPr vert="horz" lIns="0" tIns="0" rIns="0" bIns="0" rtlCol="0" anchor="ctr">
              <a:noAutofit/>
            </a:bodyPr>
            <a:lstStyle>
              <a:lvl1pPr indent="0" algn="ctr">
                <a:lnSpc>
                  <a:spcPct val="110000"/>
                </a:lnSpc>
                <a:spcBef>
                  <a:spcPts val="1000"/>
                </a:spcBef>
                <a:buClr>
                  <a:srgbClr val="FF0000"/>
                </a:buClr>
                <a:buSzPct val="80000"/>
                <a:buFont typeface="Wingdings" pitchFamily="2" charset="2"/>
                <a:buNone/>
                <a:defRPr lang="en-US" sz="1200" b="1" smtClean="0">
                  <a:latin typeface="Calibri" pitchFamily="34" charset="0"/>
                </a:defRPr>
              </a:lvl1pPr>
              <a:lvl2pPr indent="0">
                <a:lnSpc>
                  <a:spcPct val="110000"/>
                </a:lnSpc>
                <a:spcBef>
                  <a:spcPts val="200"/>
                </a:spcBef>
                <a:buClr>
                  <a:schemeClr val="accent3"/>
                </a:buClr>
                <a:buSzPct val="90000"/>
                <a:buFont typeface="Wingdings" pitchFamily="2" charset="2"/>
                <a:buNone/>
                <a:defRPr sz="2000" b="1">
                  <a:latin typeface="Calibri" pitchFamily="34" charset="0"/>
                </a:defRPr>
              </a:lvl2pPr>
              <a:lvl3pPr indent="0">
                <a:lnSpc>
                  <a:spcPct val="110000"/>
                </a:lnSpc>
                <a:spcBef>
                  <a:spcPts val="200"/>
                </a:spcBef>
                <a:buClr>
                  <a:schemeClr val="bg1">
                    <a:lumMod val="75000"/>
                  </a:schemeClr>
                </a:buClr>
                <a:buFont typeface="Arial" pitchFamily="34" charset="0"/>
                <a:buNone/>
                <a:defRPr b="1">
                  <a:latin typeface="Calibri" pitchFamily="34" charset="0"/>
                </a:defRPr>
              </a:lvl3pPr>
              <a:lvl4pPr indent="0">
                <a:lnSpc>
                  <a:spcPct val="110000"/>
                </a:lnSpc>
                <a:spcBef>
                  <a:spcPts val="200"/>
                </a:spcBef>
                <a:buClr>
                  <a:schemeClr val="bg1">
                    <a:lumMod val="75000"/>
                  </a:schemeClr>
                </a:buClr>
                <a:buFont typeface="Arial" pitchFamily="34" charset="0"/>
                <a:buNone/>
                <a:defRPr sz="1600" b="1">
                  <a:latin typeface="Calibri" pitchFamily="34" charset="0"/>
                </a:defRPr>
              </a:lvl4pPr>
              <a:lvl5pPr indent="0">
                <a:lnSpc>
                  <a:spcPct val="110000"/>
                </a:lnSpc>
                <a:spcBef>
                  <a:spcPts val="200"/>
                </a:spcBef>
                <a:buClr>
                  <a:schemeClr val="bg1">
                    <a:lumMod val="75000"/>
                  </a:schemeClr>
                </a:buClr>
                <a:buFont typeface="Arial" pitchFamily="34" charset="0"/>
                <a:buNone/>
                <a:defRPr sz="1600" b="1">
                  <a:latin typeface="Calibri" pitchFamily="34" charset="0"/>
                </a:defRPr>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r>
                <a:rPr lang="en-US" sz="1400" dirty="0">
                  <a:latin typeface="Cambria" panose="02040503050406030204" pitchFamily="18" charset="0"/>
                  <a:cs typeface="Al Bayan Plain" pitchFamily="2" charset="-78"/>
                </a:rPr>
                <a:t>Indian Railways is fairly underpenetrated compared to the Global peers</a:t>
              </a:r>
            </a:p>
          </p:txBody>
        </p:sp>
        <p:graphicFrame>
          <p:nvGraphicFramePr>
            <p:cNvPr id="15" name="Content Placeholder 5">
              <a:extLst>
                <a:ext uri="{FF2B5EF4-FFF2-40B4-BE49-F238E27FC236}">
                  <a16:creationId xmlns:a16="http://schemas.microsoft.com/office/drawing/2014/main" id="{55B3C582-C693-4D33-B5A9-C884B07B2086}"/>
                </a:ext>
              </a:extLst>
            </p:cNvPr>
            <p:cNvGraphicFramePr>
              <a:graphicFrameLocks/>
            </p:cNvGraphicFramePr>
            <p:nvPr>
              <p:extLst>
                <p:ext uri="{D42A27DB-BD31-4B8C-83A1-F6EECF244321}">
                  <p14:modId xmlns:p14="http://schemas.microsoft.com/office/powerpoint/2010/main" val="1560439743"/>
                </p:ext>
              </p:extLst>
            </p:nvPr>
          </p:nvGraphicFramePr>
          <p:xfrm>
            <a:off x="4051148" y="1278886"/>
            <a:ext cx="4941566" cy="165329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Placeholder 2">
              <a:extLst>
                <a:ext uri="{FF2B5EF4-FFF2-40B4-BE49-F238E27FC236}">
                  <a16:creationId xmlns:a16="http://schemas.microsoft.com/office/drawing/2014/main" id="{D52C4F94-0AD9-4CAC-9440-2E20093F1376}"/>
                </a:ext>
              </a:extLst>
            </p:cNvPr>
            <p:cNvSpPr txBox="1">
              <a:spLocks/>
            </p:cNvSpPr>
            <p:nvPr/>
          </p:nvSpPr>
          <p:spPr>
            <a:xfrm>
              <a:off x="3392660" y="2661354"/>
              <a:ext cx="6432839" cy="276999"/>
            </a:xfrm>
            <a:prstGeom prst="rect">
              <a:avLst/>
            </a:prstGeom>
            <a:solidFill>
              <a:srgbClr val="B9E4FF"/>
            </a:solidFill>
          </p:spPr>
          <p:txBody>
            <a:bodyPr vert="horz" lIns="0" tIns="0" rIns="0" bIns="0" rtlCol="0" anchor="ctr">
              <a:noAutofit/>
            </a:bodyPr>
            <a:lstStyle>
              <a:lvl1pPr indent="0" algn="ctr">
                <a:lnSpc>
                  <a:spcPct val="110000"/>
                </a:lnSpc>
                <a:spcBef>
                  <a:spcPts val="1000"/>
                </a:spcBef>
                <a:buClr>
                  <a:srgbClr val="FF0000"/>
                </a:buClr>
                <a:buSzPct val="80000"/>
                <a:buFont typeface="Wingdings" pitchFamily="2" charset="2"/>
                <a:buNone/>
                <a:defRPr lang="en-US" sz="1200" b="1" smtClean="0">
                  <a:latin typeface="Calibri" pitchFamily="34" charset="0"/>
                </a:defRPr>
              </a:lvl1pPr>
              <a:lvl2pPr indent="0">
                <a:lnSpc>
                  <a:spcPct val="110000"/>
                </a:lnSpc>
                <a:spcBef>
                  <a:spcPts val="200"/>
                </a:spcBef>
                <a:buClr>
                  <a:schemeClr val="accent3"/>
                </a:buClr>
                <a:buSzPct val="90000"/>
                <a:buFont typeface="Wingdings" pitchFamily="2" charset="2"/>
                <a:buNone/>
                <a:defRPr sz="2000" b="1">
                  <a:latin typeface="Calibri" pitchFamily="34" charset="0"/>
                </a:defRPr>
              </a:lvl2pPr>
              <a:lvl3pPr indent="0">
                <a:lnSpc>
                  <a:spcPct val="110000"/>
                </a:lnSpc>
                <a:spcBef>
                  <a:spcPts val="200"/>
                </a:spcBef>
                <a:buClr>
                  <a:schemeClr val="bg1">
                    <a:lumMod val="75000"/>
                  </a:schemeClr>
                </a:buClr>
                <a:buFont typeface="Arial" pitchFamily="34" charset="0"/>
                <a:buNone/>
                <a:defRPr b="1">
                  <a:latin typeface="Calibri" pitchFamily="34" charset="0"/>
                </a:defRPr>
              </a:lvl3pPr>
              <a:lvl4pPr indent="0">
                <a:lnSpc>
                  <a:spcPct val="110000"/>
                </a:lnSpc>
                <a:spcBef>
                  <a:spcPts val="200"/>
                </a:spcBef>
                <a:buClr>
                  <a:schemeClr val="bg1">
                    <a:lumMod val="75000"/>
                  </a:schemeClr>
                </a:buClr>
                <a:buFont typeface="Arial" pitchFamily="34" charset="0"/>
                <a:buNone/>
                <a:defRPr sz="1600" b="1">
                  <a:latin typeface="Calibri" pitchFamily="34" charset="0"/>
                </a:defRPr>
              </a:lvl4pPr>
              <a:lvl5pPr indent="0">
                <a:lnSpc>
                  <a:spcPct val="110000"/>
                </a:lnSpc>
                <a:spcBef>
                  <a:spcPts val="200"/>
                </a:spcBef>
                <a:buClr>
                  <a:schemeClr val="bg1">
                    <a:lumMod val="75000"/>
                  </a:schemeClr>
                </a:buClr>
                <a:buFont typeface="Arial" pitchFamily="34" charset="0"/>
                <a:buNone/>
                <a:defRPr sz="1600" b="1">
                  <a:latin typeface="Calibri" pitchFamily="34" charset="0"/>
                </a:defRPr>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r>
                <a:rPr lang="en-US" sz="1400" dirty="0" err="1">
                  <a:latin typeface="Cambria" panose="02040503050406030204" pitchFamily="18" charset="0"/>
                  <a:cs typeface="Al Bayan Plain" pitchFamily="2" charset="-78"/>
                </a:rPr>
                <a:t>MoR’s</a:t>
              </a:r>
              <a:r>
                <a:rPr lang="en-US" sz="1400" dirty="0">
                  <a:latin typeface="Cambria" panose="02040503050406030204" pitchFamily="18" charset="0"/>
                  <a:cs typeface="Al Bayan Plain" pitchFamily="2" charset="-78"/>
                </a:rPr>
                <a:t> increasing dependence on IRFC for financing</a:t>
              </a:r>
            </a:p>
          </p:txBody>
        </p:sp>
        <p:graphicFrame>
          <p:nvGraphicFramePr>
            <p:cNvPr id="24" name="Content Placeholder 5">
              <a:extLst>
                <a:ext uri="{FF2B5EF4-FFF2-40B4-BE49-F238E27FC236}">
                  <a16:creationId xmlns:a16="http://schemas.microsoft.com/office/drawing/2014/main" id="{B83E4A13-AF82-4F61-B06D-01C9E51BB1BA}"/>
                </a:ext>
              </a:extLst>
            </p:cNvPr>
            <p:cNvGraphicFramePr>
              <a:graphicFrameLocks/>
            </p:cNvGraphicFramePr>
            <p:nvPr>
              <p:extLst>
                <p:ext uri="{D42A27DB-BD31-4B8C-83A1-F6EECF244321}">
                  <p14:modId xmlns:p14="http://schemas.microsoft.com/office/powerpoint/2010/main" val="742178880"/>
                </p:ext>
              </p:extLst>
            </p:nvPr>
          </p:nvGraphicFramePr>
          <p:xfrm>
            <a:off x="3689319" y="2963539"/>
            <a:ext cx="5839519" cy="165329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5B8443D-199E-4063-A155-39E30FB34B9D}"/>
                </a:ext>
              </a:extLst>
            </p:cNvPr>
            <p:cNvSpPr txBox="1"/>
            <p:nvPr/>
          </p:nvSpPr>
          <p:spPr>
            <a:xfrm>
              <a:off x="3392659" y="2907396"/>
              <a:ext cx="377710" cy="231728"/>
            </a:xfrm>
            <a:prstGeom prst="rect">
              <a:avLst/>
            </a:prstGeom>
            <a:noFill/>
          </p:spPr>
          <p:txBody>
            <a:bodyPr wrap="none" rtlCol="0">
              <a:spAutoFit/>
            </a:bodyPr>
            <a:lstStyle/>
            <a:p>
              <a:r>
                <a:rPr lang="en-IN" sz="800" dirty="0">
                  <a:latin typeface="Cambria" panose="02040503050406030204" pitchFamily="18" charset="0"/>
                  <a:cs typeface="Al Bayan Plain" pitchFamily="2" charset="-78"/>
                </a:rPr>
                <a:t>INR Bn</a:t>
              </a:r>
            </a:p>
          </p:txBody>
        </p:sp>
      </p:grpSp>
    </p:spTree>
    <p:extLst>
      <p:ext uri="{BB962C8B-B14F-4D97-AF65-F5344CB8AC3E}">
        <p14:creationId xmlns:p14="http://schemas.microsoft.com/office/powerpoint/2010/main" val="84512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51674"/>
            <a:ext cx="9418320" cy="276999"/>
          </a:xfrm>
        </p:spPr>
        <p:txBody>
          <a:bodyPr/>
          <a:lstStyle/>
          <a:p>
            <a:r>
              <a:rPr lang="en-US" dirty="0">
                <a:latin typeface="Cambria" panose="02040503050406030204" pitchFamily="18" charset="0"/>
              </a:rPr>
              <a:t>Strategic role in financing growth of Indian Railways</a:t>
            </a:r>
            <a:endParaRPr lang="en-IN"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1F63F883-2583-495E-8B7F-546D1F15AE32}" type="slidenum">
              <a:rPr lang="en-US" smtClean="0"/>
              <a:pPr/>
              <a:t>4</a:t>
            </a:fld>
            <a:endParaRPr lang="en-US" dirty="0"/>
          </a:p>
        </p:txBody>
      </p:sp>
      <p:sp>
        <p:nvSpPr>
          <p:cNvPr id="18" name="Text Placeholder 20">
            <a:extLst>
              <a:ext uri="{FF2B5EF4-FFF2-40B4-BE49-F238E27FC236}">
                <a16:creationId xmlns:a16="http://schemas.microsoft.com/office/drawing/2014/main" id="{332727F7-84E9-4845-8297-FC99E566831F}"/>
              </a:ext>
            </a:extLst>
          </p:cNvPr>
          <p:cNvSpPr txBox="1">
            <a:spLocks/>
          </p:cNvSpPr>
          <p:nvPr/>
        </p:nvSpPr>
        <p:spPr>
          <a:xfrm>
            <a:off x="6004561" y="827266"/>
            <a:ext cx="3733799" cy="288457"/>
          </a:xfrm>
          <a:prstGeom prst="rect">
            <a:avLst/>
          </a:prstGeom>
          <a:solidFill>
            <a:schemeClr val="accent3">
              <a:lumMod val="20000"/>
              <a:lumOff val="80000"/>
            </a:schemeClr>
          </a:solidFill>
        </p:spPr>
        <p:txBody>
          <a:bodyPr vert="horz" lIns="0" tIns="0" rIns="0" bIns="0" rtlCol="0" anchor="ctr">
            <a:noAutofit/>
          </a:bodyPr>
          <a:lstStyle>
            <a:lvl1pPr marL="228600" indent="-228600" algn="l" defTabSz="914400" rtl="0" eaLnBrk="1" latinLnBrk="0" hangingPunct="1">
              <a:lnSpc>
                <a:spcPct val="110000"/>
              </a:lnSpc>
              <a:spcBef>
                <a:spcPts val="1000"/>
              </a:spcBef>
              <a:buClr>
                <a:srgbClr val="FF0000"/>
              </a:buClr>
              <a:buSzPct val="80000"/>
              <a:buFont typeface="Wingdings" pitchFamily="2" charset="2"/>
              <a:buChar char="n"/>
              <a:defRPr sz="1200" kern="1200">
                <a:solidFill>
                  <a:schemeClr val="tx1"/>
                </a:solidFill>
                <a:latin typeface="Calibri" pitchFamily="34" charset="0"/>
                <a:ea typeface="+mn-ea"/>
                <a:cs typeface="+mn-cs"/>
              </a:defRPr>
            </a:lvl1pPr>
            <a:lvl2pPr marL="457200" indent="-228600" algn="l" defTabSz="914400" rtl="0" eaLnBrk="1" latinLnBrk="0" hangingPunct="1">
              <a:lnSpc>
                <a:spcPct val="110000"/>
              </a:lnSpc>
              <a:spcBef>
                <a:spcPts val="200"/>
              </a:spcBef>
              <a:buClr>
                <a:schemeClr val="accent3"/>
              </a:buClr>
              <a:buSzPct val="90000"/>
              <a:buFont typeface="Wingdings" pitchFamily="2" charset="2"/>
              <a:buChar char=""/>
              <a:defRPr sz="1200" kern="1200">
                <a:solidFill>
                  <a:schemeClr val="tx1"/>
                </a:solidFill>
                <a:latin typeface="Calibri" pitchFamily="34" charset="0"/>
                <a:ea typeface="+mn-ea"/>
                <a:cs typeface="+mn-cs"/>
              </a:defRPr>
            </a:lvl2pPr>
            <a:lvl3pPr marL="6858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3pPr>
            <a:lvl4pPr marL="9144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4pPr>
            <a:lvl5pPr marL="11430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latin typeface="Cambria" panose="02040503050406030204" pitchFamily="18" charset="0"/>
              </a:rPr>
              <a:t>   AUM Break-Up (Q2FY22)</a:t>
            </a:r>
          </a:p>
        </p:txBody>
      </p:sp>
      <p:sp>
        <p:nvSpPr>
          <p:cNvPr id="20" name="Text Placeholder 9">
            <a:extLst>
              <a:ext uri="{FF2B5EF4-FFF2-40B4-BE49-F238E27FC236}">
                <a16:creationId xmlns:a16="http://schemas.microsoft.com/office/drawing/2014/main" id="{65735915-66F3-4D24-A4BB-4E507911A4B5}"/>
              </a:ext>
            </a:extLst>
          </p:cNvPr>
          <p:cNvSpPr txBox="1">
            <a:spLocks/>
          </p:cNvSpPr>
          <p:nvPr/>
        </p:nvSpPr>
        <p:spPr>
          <a:xfrm>
            <a:off x="457200" y="853795"/>
            <a:ext cx="4495800" cy="274320"/>
          </a:xfrm>
          <a:prstGeom prst="rect">
            <a:avLst/>
          </a:prstGeom>
          <a:solidFill>
            <a:schemeClr val="accent3">
              <a:lumMod val="20000"/>
              <a:lumOff val="80000"/>
            </a:schemeClr>
          </a:solidFill>
        </p:spPr>
        <p:txBody>
          <a:bodyPr vert="horz" lIns="0" tIns="0" rIns="0" bIns="0" rtlCol="0" anchor="ctr">
            <a:noAutofit/>
          </a:bodyPr>
          <a:lstStyle>
            <a:defPPr>
              <a:defRPr lang="en-US"/>
            </a:defPPr>
            <a:lvl1pPr indent="0">
              <a:lnSpc>
                <a:spcPct val="110000"/>
              </a:lnSpc>
              <a:spcBef>
                <a:spcPts val="1000"/>
              </a:spcBef>
              <a:buClr>
                <a:srgbClr val="FF0000"/>
              </a:buClr>
              <a:buSzPct val="80000"/>
              <a:buFont typeface="Wingdings" pitchFamily="2" charset="2"/>
              <a:buNone/>
              <a:defRPr sz="1200" b="1">
                <a:solidFill>
                  <a:schemeClr val="bg1"/>
                </a:solidFill>
                <a:latin typeface="Cambria" panose="02040503050406030204" pitchFamily="18" charset="0"/>
              </a:defRPr>
            </a:lvl1pPr>
            <a:lvl2pPr indent="-228600">
              <a:lnSpc>
                <a:spcPct val="110000"/>
              </a:lnSpc>
              <a:spcBef>
                <a:spcPts val="200"/>
              </a:spcBef>
              <a:buClr>
                <a:schemeClr val="accent3"/>
              </a:buClr>
              <a:buSzPct val="90000"/>
              <a:buFont typeface="Wingdings" pitchFamily="2" charset="2"/>
              <a:buChar char=""/>
              <a:defRPr sz="1200">
                <a:latin typeface="Calibri" pitchFamily="34" charset="0"/>
              </a:defRPr>
            </a:lvl2pPr>
            <a:lvl3pPr marL="685800" indent="-228600">
              <a:lnSpc>
                <a:spcPct val="110000"/>
              </a:lnSpc>
              <a:spcBef>
                <a:spcPts val="200"/>
              </a:spcBef>
              <a:buClr>
                <a:schemeClr val="bg1">
                  <a:lumMod val="75000"/>
                </a:schemeClr>
              </a:buClr>
              <a:buFont typeface="Arial" pitchFamily="34" charset="0"/>
              <a:buChar char="•"/>
              <a:defRPr sz="1200">
                <a:latin typeface="Calibri" pitchFamily="34" charset="0"/>
              </a:defRPr>
            </a:lvl3pPr>
            <a:lvl4pPr marL="914400" indent="-228600">
              <a:lnSpc>
                <a:spcPct val="110000"/>
              </a:lnSpc>
              <a:spcBef>
                <a:spcPts val="200"/>
              </a:spcBef>
              <a:buClr>
                <a:schemeClr val="bg1">
                  <a:lumMod val="75000"/>
                </a:schemeClr>
              </a:buClr>
              <a:buFont typeface="Arial" pitchFamily="34" charset="0"/>
              <a:buChar char="–"/>
              <a:defRPr sz="1200">
                <a:latin typeface="Calibri" pitchFamily="34" charset="0"/>
              </a:defRPr>
            </a:lvl4pPr>
            <a:lvl5pPr marL="1143000" indent="-228600">
              <a:lnSpc>
                <a:spcPct val="110000"/>
              </a:lnSpc>
              <a:spcBef>
                <a:spcPts val="200"/>
              </a:spcBef>
              <a:buClr>
                <a:schemeClr val="bg1">
                  <a:lumMod val="75000"/>
                </a:schemeClr>
              </a:buClr>
              <a:buFont typeface="Arial" pitchFamily="34" charset="0"/>
              <a:buChar char="»"/>
              <a:defRPr sz="1200">
                <a:latin typeface="Calibri"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IN" dirty="0">
                <a:solidFill>
                  <a:schemeClr val="tx1"/>
                </a:solidFill>
              </a:rPr>
              <a:t>Assets Under Management</a:t>
            </a:r>
          </a:p>
        </p:txBody>
      </p:sp>
      <p:sp>
        <p:nvSpPr>
          <p:cNvPr id="26" name="Content Placeholder 1">
            <a:extLst>
              <a:ext uri="{FF2B5EF4-FFF2-40B4-BE49-F238E27FC236}">
                <a16:creationId xmlns:a16="http://schemas.microsoft.com/office/drawing/2014/main" id="{1DBAD235-FAF3-4C37-8138-2137E9CDFCE7}"/>
              </a:ext>
            </a:extLst>
          </p:cNvPr>
          <p:cNvSpPr txBox="1">
            <a:spLocks/>
          </p:cNvSpPr>
          <p:nvPr/>
        </p:nvSpPr>
        <p:spPr>
          <a:xfrm>
            <a:off x="155817" y="6223649"/>
            <a:ext cx="7772400" cy="123111"/>
          </a:xfrm>
          <a:prstGeom prst="rect">
            <a:avLst/>
          </a:prstGeom>
        </p:spPr>
        <p:txBody>
          <a:bodyPr vert="horz" wrap="square" lIns="0" tIns="0" rIns="0" bIns="0" rtlCol="0" anchor="t">
            <a:spAutoFit/>
          </a:bodyPr>
          <a:lstStyle>
            <a:lvl1pPr marL="228600" indent="-228600" algn="l" defTabSz="914400" rtl="0" eaLnBrk="1" latinLnBrk="0" hangingPunct="1">
              <a:lnSpc>
                <a:spcPct val="100000"/>
              </a:lnSpc>
              <a:spcBef>
                <a:spcPts val="0"/>
              </a:spcBef>
              <a:buClr>
                <a:srgbClr val="FF0000"/>
              </a:buClr>
              <a:buSzPct val="80000"/>
              <a:buFontTx/>
              <a:buNone/>
              <a:defRPr sz="800" b="1" i="1" kern="1200">
                <a:solidFill>
                  <a:schemeClr val="tx1"/>
                </a:solidFill>
                <a:latin typeface="Calibri" pitchFamily="34" charset="0"/>
                <a:ea typeface="+mn-ea"/>
                <a:cs typeface="+mn-cs"/>
              </a:defRPr>
            </a:lvl1pPr>
            <a:lvl2pPr marL="457200" indent="-228600" algn="l" defTabSz="914400" rtl="0" eaLnBrk="1" latinLnBrk="0" hangingPunct="1">
              <a:lnSpc>
                <a:spcPct val="110000"/>
              </a:lnSpc>
              <a:spcBef>
                <a:spcPts val="200"/>
              </a:spcBef>
              <a:buClr>
                <a:schemeClr val="accent3"/>
              </a:buClr>
              <a:buSzPct val="90000"/>
              <a:buFont typeface="Wingdings" pitchFamily="2" charset="2"/>
              <a:buChar char=""/>
              <a:defRPr sz="1200" kern="1200">
                <a:solidFill>
                  <a:schemeClr val="tx1"/>
                </a:solidFill>
                <a:latin typeface="Calibri" pitchFamily="34" charset="0"/>
                <a:ea typeface="+mn-ea"/>
                <a:cs typeface="+mn-cs"/>
              </a:defRPr>
            </a:lvl2pPr>
            <a:lvl3pPr marL="6858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3pPr>
            <a:lvl4pPr marL="9144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4pPr>
            <a:lvl5pPr marL="11430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i="0" dirty="0">
                <a:latin typeface="Cambria" panose="02040503050406030204" pitchFamily="18" charset="0"/>
              </a:rPr>
              <a:t>All figures are in INR Crore, unless specified otherwise</a:t>
            </a:r>
          </a:p>
        </p:txBody>
      </p:sp>
      <p:sp>
        <p:nvSpPr>
          <p:cNvPr id="27" name="Text Placeholder 9">
            <a:extLst>
              <a:ext uri="{FF2B5EF4-FFF2-40B4-BE49-F238E27FC236}">
                <a16:creationId xmlns:a16="http://schemas.microsoft.com/office/drawing/2014/main" id="{EA267CA6-407B-4E4E-A5AC-ABB36F640687}"/>
              </a:ext>
            </a:extLst>
          </p:cNvPr>
          <p:cNvSpPr txBox="1">
            <a:spLocks/>
          </p:cNvSpPr>
          <p:nvPr/>
        </p:nvSpPr>
        <p:spPr>
          <a:xfrm>
            <a:off x="457199" y="3372204"/>
            <a:ext cx="4495801" cy="274320"/>
          </a:xfrm>
          <a:prstGeom prst="rect">
            <a:avLst/>
          </a:prstGeom>
          <a:solidFill>
            <a:schemeClr val="accent3">
              <a:lumMod val="20000"/>
              <a:lumOff val="80000"/>
            </a:schemeClr>
          </a:solidFill>
        </p:spPr>
        <p:txBody>
          <a:bodyPr vert="horz" lIns="0" tIns="0" rIns="0" bIns="0" rtlCol="0" anchor="ctr">
            <a:noAutofit/>
          </a:bodyPr>
          <a:lstStyle>
            <a:defPPr>
              <a:defRPr lang="en-US"/>
            </a:defPPr>
            <a:lvl1pPr indent="0">
              <a:lnSpc>
                <a:spcPct val="110000"/>
              </a:lnSpc>
              <a:spcBef>
                <a:spcPts val="1000"/>
              </a:spcBef>
              <a:buClr>
                <a:srgbClr val="FF0000"/>
              </a:buClr>
              <a:buSzPct val="80000"/>
              <a:buFont typeface="Wingdings" pitchFamily="2" charset="2"/>
              <a:buNone/>
              <a:defRPr sz="1200" b="1">
                <a:solidFill>
                  <a:schemeClr val="bg1"/>
                </a:solidFill>
                <a:latin typeface="Cambria" panose="02040503050406030204" pitchFamily="18" charset="0"/>
              </a:defRPr>
            </a:lvl1pPr>
            <a:lvl2pPr indent="-228600">
              <a:lnSpc>
                <a:spcPct val="110000"/>
              </a:lnSpc>
              <a:spcBef>
                <a:spcPts val="200"/>
              </a:spcBef>
              <a:buClr>
                <a:schemeClr val="accent3"/>
              </a:buClr>
              <a:buSzPct val="90000"/>
              <a:buFont typeface="Wingdings" pitchFamily="2" charset="2"/>
              <a:buChar char=""/>
              <a:defRPr sz="1200">
                <a:latin typeface="Calibri" pitchFamily="34" charset="0"/>
              </a:defRPr>
            </a:lvl2pPr>
            <a:lvl3pPr marL="685800" indent="-228600">
              <a:lnSpc>
                <a:spcPct val="110000"/>
              </a:lnSpc>
              <a:spcBef>
                <a:spcPts val="200"/>
              </a:spcBef>
              <a:buClr>
                <a:schemeClr val="bg1">
                  <a:lumMod val="75000"/>
                </a:schemeClr>
              </a:buClr>
              <a:buFont typeface="Arial" pitchFamily="34" charset="0"/>
              <a:buChar char="•"/>
              <a:defRPr sz="1200">
                <a:latin typeface="Calibri" pitchFamily="34" charset="0"/>
              </a:defRPr>
            </a:lvl3pPr>
            <a:lvl4pPr marL="914400" indent="-228600">
              <a:lnSpc>
                <a:spcPct val="110000"/>
              </a:lnSpc>
              <a:spcBef>
                <a:spcPts val="200"/>
              </a:spcBef>
              <a:buClr>
                <a:schemeClr val="bg1">
                  <a:lumMod val="75000"/>
                </a:schemeClr>
              </a:buClr>
              <a:buFont typeface="Arial" pitchFamily="34" charset="0"/>
              <a:buChar char="–"/>
              <a:defRPr sz="1200">
                <a:latin typeface="Calibri" pitchFamily="34" charset="0"/>
              </a:defRPr>
            </a:lvl4pPr>
            <a:lvl5pPr marL="1143000" indent="-228600">
              <a:lnSpc>
                <a:spcPct val="110000"/>
              </a:lnSpc>
              <a:spcBef>
                <a:spcPts val="200"/>
              </a:spcBef>
              <a:buClr>
                <a:schemeClr val="bg1">
                  <a:lumMod val="75000"/>
                </a:schemeClr>
              </a:buClr>
              <a:buFont typeface="Arial" pitchFamily="34" charset="0"/>
              <a:buChar char="»"/>
              <a:defRPr sz="1200">
                <a:latin typeface="Calibri"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IN" dirty="0">
                <a:solidFill>
                  <a:schemeClr val="tx1"/>
                </a:solidFill>
              </a:rPr>
              <a:t>Disbursements</a:t>
            </a:r>
          </a:p>
        </p:txBody>
      </p:sp>
      <p:sp>
        <p:nvSpPr>
          <p:cNvPr id="30" name="TextBox 29">
            <a:extLst>
              <a:ext uri="{FF2B5EF4-FFF2-40B4-BE49-F238E27FC236}">
                <a16:creationId xmlns:a16="http://schemas.microsoft.com/office/drawing/2014/main" id="{2872F4C6-8BF0-424D-83E0-E6977ACD43A8}"/>
              </a:ext>
            </a:extLst>
          </p:cNvPr>
          <p:cNvSpPr txBox="1"/>
          <p:nvPr/>
        </p:nvSpPr>
        <p:spPr>
          <a:xfrm>
            <a:off x="6004561" y="1225762"/>
            <a:ext cx="3675411" cy="261610"/>
          </a:xfrm>
          <a:prstGeom prst="rect">
            <a:avLst/>
          </a:prstGeom>
          <a:solidFill>
            <a:schemeClr val="accent1">
              <a:lumMod val="20000"/>
              <a:lumOff val="80000"/>
            </a:schemeClr>
          </a:solidFill>
        </p:spPr>
        <p:txBody>
          <a:bodyPr wrap="square">
            <a:spAutoFit/>
          </a:bodyPr>
          <a:lstStyle/>
          <a:p>
            <a:pPr algn="ctr"/>
            <a:r>
              <a:rPr lang="en-US" sz="1100" dirty="0">
                <a:latin typeface="Cambria" panose="02040503050406030204" pitchFamily="18" charset="0"/>
              </a:rPr>
              <a:t>Minimal credit risk : 98% of AUM is exposure to MoR</a:t>
            </a:r>
            <a:endParaRPr lang="en-IN" sz="1100" dirty="0">
              <a:latin typeface="Cambria" panose="02040503050406030204" pitchFamily="18" charset="0"/>
            </a:endParaRPr>
          </a:p>
        </p:txBody>
      </p:sp>
      <p:graphicFrame>
        <p:nvGraphicFramePr>
          <p:cNvPr id="13" name="Chart 12">
            <a:extLst>
              <a:ext uri="{FF2B5EF4-FFF2-40B4-BE49-F238E27FC236}">
                <a16:creationId xmlns:a16="http://schemas.microsoft.com/office/drawing/2014/main" id="{B4BC3E1D-BD1B-8349-B49E-797999244CB5}"/>
              </a:ext>
            </a:extLst>
          </p:cNvPr>
          <p:cNvGraphicFramePr>
            <a:graphicFrameLocks/>
          </p:cNvGraphicFramePr>
          <p:nvPr>
            <p:extLst>
              <p:ext uri="{D42A27DB-BD31-4B8C-83A1-F6EECF244321}">
                <p14:modId xmlns:p14="http://schemas.microsoft.com/office/powerpoint/2010/main" val="4056678235"/>
              </p:ext>
            </p:extLst>
          </p:nvPr>
        </p:nvGraphicFramePr>
        <p:xfrm>
          <a:off x="5729095" y="2025619"/>
          <a:ext cx="3950877" cy="37300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14504861-CF1D-6A43-A48A-214325AB1316}"/>
              </a:ext>
            </a:extLst>
          </p:cNvPr>
          <p:cNvGraphicFramePr>
            <a:graphicFrameLocks/>
          </p:cNvGraphicFramePr>
          <p:nvPr>
            <p:extLst>
              <p:ext uri="{D42A27DB-BD31-4B8C-83A1-F6EECF244321}">
                <p14:modId xmlns:p14="http://schemas.microsoft.com/office/powerpoint/2010/main" val="1356008762"/>
              </p:ext>
            </p:extLst>
          </p:nvPr>
        </p:nvGraphicFramePr>
        <p:xfrm>
          <a:off x="243841" y="1288072"/>
          <a:ext cx="4874570" cy="19601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A702BF55-AE8B-7249-BAD3-ACC8399FAA42}"/>
              </a:ext>
            </a:extLst>
          </p:cNvPr>
          <p:cNvGraphicFramePr>
            <a:graphicFrameLocks/>
          </p:cNvGraphicFramePr>
          <p:nvPr>
            <p:extLst>
              <p:ext uri="{D42A27DB-BD31-4B8C-83A1-F6EECF244321}">
                <p14:modId xmlns:p14="http://schemas.microsoft.com/office/powerpoint/2010/main" val="3639716766"/>
              </p:ext>
            </p:extLst>
          </p:nvPr>
        </p:nvGraphicFramePr>
        <p:xfrm>
          <a:off x="441177" y="3686956"/>
          <a:ext cx="4511823" cy="22886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4306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51674"/>
            <a:ext cx="9418320" cy="276999"/>
          </a:xfrm>
        </p:spPr>
        <p:txBody>
          <a:bodyPr/>
          <a:lstStyle/>
          <a:p>
            <a:r>
              <a:rPr lang="en-IN" dirty="0">
                <a:latin typeface="Cambria" panose="02040503050406030204" pitchFamily="18" charset="0"/>
              </a:rPr>
              <a:t>Low risk, cost-plus business model</a:t>
            </a:r>
          </a:p>
        </p:txBody>
      </p:sp>
      <p:sp>
        <p:nvSpPr>
          <p:cNvPr id="4" name="Slide Number Placeholder 3"/>
          <p:cNvSpPr>
            <a:spLocks noGrp="1"/>
          </p:cNvSpPr>
          <p:nvPr>
            <p:ph type="sldNum" sz="quarter" idx="12"/>
          </p:nvPr>
        </p:nvSpPr>
        <p:spPr/>
        <p:txBody>
          <a:bodyPr/>
          <a:lstStyle/>
          <a:p>
            <a:fld id="{1F63F883-2583-495E-8B7F-546D1F15AE32}" type="slidenum">
              <a:rPr lang="en-US" smtClean="0"/>
              <a:pPr/>
              <a:t>5</a:t>
            </a:fld>
            <a:endParaRPr lang="en-US" dirty="0"/>
          </a:p>
        </p:txBody>
      </p:sp>
      <p:grpSp>
        <p:nvGrpSpPr>
          <p:cNvPr id="3" name="Group 2">
            <a:extLst>
              <a:ext uri="{FF2B5EF4-FFF2-40B4-BE49-F238E27FC236}">
                <a16:creationId xmlns:a16="http://schemas.microsoft.com/office/drawing/2014/main" id="{D8E6C698-9CE1-AB41-AB99-5678C344EEB4}"/>
              </a:ext>
            </a:extLst>
          </p:cNvPr>
          <p:cNvGrpSpPr/>
          <p:nvPr/>
        </p:nvGrpSpPr>
        <p:grpSpPr>
          <a:xfrm>
            <a:off x="847493" y="1048215"/>
            <a:ext cx="8452624" cy="4204009"/>
            <a:chOff x="3392661" y="856472"/>
            <a:chExt cx="6432839" cy="2820475"/>
          </a:xfrm>
        </p:grpSpPr>
        <p:sp>
          <p:nvSpPr>
            <p:cNvPr id="10" name="Text Placeholder 2">
              <a:extLst>
                <a:ext uri="{FF2B5EF4-FFF2-40B4-BE49-F238E27FC236}">
                  <a16:creationId xmlns:a16="http://schemas.microsoft.com/office/drawing/2014/main" id="{4CE9EBF3-F9F7-453F-AE11-FA406E56A49A}"/>
                </a:ext>
              </a:extLst>
            </p:cNvPr>
            <p:cNvSpPr txBox="1">
              <a:spLocks/>
            </p:cNvSpPr>
            <p:nvPr/>
          </p:nvSpPr>
          <p:spPr>
            <a:xfrm>
              <a:off x="3392661" y="856472"/>
              <a:ext cx="6432839" cy="276999"/>
            </a:xfrm>
            <a:prstGeom prst="rect">
              <a:avLst/>
            </a:prstGeom>
            <a:solidFill>
              <a:srgbClr val="B9E4FF"/>
            </a:solidFill>
          </p:spPr>
          <p:txBody>
            <a:bodyPr vert="horz" lIns="0" tIns="0" rIns="0" bIns="0" rtlCol="0" anchor="ctr">
              <a:noAutofit/>
            </a:bodyPr>
            <a:lstStyle>
              <a:lvl1pPr indent="0" algn="ctr">
                <a:lnSpc>
                  <a:spcPct val="110000"/>
                </a:lnSpc>
                <a:spcBef>
                  <a:spcPts val="1000"/>
                </a:spcBef>
                <a:buClr>
                  <a:srgbClr val="FF0000"/>
                </a:buClr>
                <a:buSzPct val="80000"/>
                <a:buFont typeface="Wingdings" pitchFamily="2" charset="2"/>
                <a:buNone/>
                <a:defRPr lang="en-US" sz="1200" b="1" smtClean="0">
                  <a:latin typeface="Calibri" pitchFamily="34" charset="0"/>
                </a:defRPr>
              </a:lvl1pPr>
              <a:lvl2pPr indent="0">
                <a:lnSpc>
                  <a:spcPct val="110000"/>
                </a:lnSpc>
                <a:spcBef>
                  <a:spcPts val="200"/>
                </a:spcBef>
                <a:buClr>
                  <a:schemeClr val="accent3"/>
                </a:buClr>
                <a:buSzPct val="90000"/>
                <a:buFont typeface="Wingdings" pitchFamily="2" charset="2"/>
                <a:buNone/>
                <a:defRPr sz="2000" b="1">
                  <a:latin typeface="Calibri" pitchFamily="34" charset="0"/>
                </a:defRPr>
              </a:lvl2pPr>
              <a:lvl3pPr indent="0">
                <a:lnSpc>
                  <a:spcPct val="110000"/>
                </a:lnSpc>
                <a:spcBef>
                  <a:spcPts val="200"/>
                </a:spcBef>
                <a:buClr>
                  <a:schemeClr val="bg1">
                    <a:lumMod val="75000"/>
                  </a:schemeClr>
                </a:buClr>
                <a:buFont typeface="Arial" pitchFamily="34" charset="0"/>
                <a:buNone/>
                <a:defRPr b="1">
                  <a:latin typeface="Calibri" pitchFamily="34" charset="0"/>
                </a:defRPr>
              </a:lvl3pPr>
              <a:lvl4pPr indent="0">
                <a:lnSpc>
                  <a:spcPct val="110000"/>
                </a:lnSpc>
                <a:spcBef>
                  <a:spcPts val="200"/>
                </a:spcBef>
                <a:buClr>
                  <a:schemeClr val="bg1">
                    <a:lumMod val="75000"/>
                  </a:schemeClr>
                </a:buClr>
                <a:buFont typeface="Arial" pitchFamily="34" charset="0"/>
                <a:buNone/>
                <a:defRPr sz="1600" b="1">
                  <a:latin typeface="Calibri" pitchFamily="34" charset="0"/>
                </a:defRPr>
              </a:lvl4pPr>
              <a:lvl5pPr indent="0">
                <a:lnSpc>
                  <a:spcPct val="110000"/>
                </a:lnSpc>
                <a:spcBef>
                  <a:spcPts val="200"/>
                </a:spcBef>
                <a:buClr>
                  <a:schemeClr val="bg1">
                    <a:lumMod val="75000"/>
                  </a:schemeClr>
                </a:buClr>
                <a:buFont typeface="Arial" pitchFamily="34" charset="0"/>
                <a:buNone/>
                <a:defRPr sz="1600" b="1">
                  <a:latin typeface="Calibri" pitchFamily="34" charset="0"/>
                </a:defRPr>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r>
                <a:rPr lang="en-US" sz="1600" dirty="0">
                  <a:latin typeface="Cambria" panose="02040503050406030204" pitchFamily="18" charset="0"/>
                </a:rPr>
                <a:t>Spreads Charged by IRFC</a:t>
              </a:r>
            </a:p>
          </p:txBody>
        </p:sp>
        <p:graphicFrame>
          <p:nvGraphicFramePr>
            <p:cNvPr id="11" name="Content Placeholder 5">
              <a:extLst>
                <a:ext uri="{FF2B5EF4-FFF2-40B4-BE49-F238E27FC236}">
                  <a16:creationId xmlns:a16="http://schemas.microsoft.com/office/drawing/2014/main" id="{F7D7F153-CBE7-4DE6-9AAA-4114B53A360F}"/>
                </a:ext>
              </a:extLst>
            </p:cNvPr>
            <p:cNvGraphicFramePr>
              <a:graphicFrameLocks/>
            </p:cNvGraphicFramePr>
            <p:nvPr>
              <p:extLst>
                <p:ext uri="{D42A27DB-BD31-4B8C-83A1-F6EECF244321}">
                  <p14:modId xmlns:p14="http://schemas.microsoft.com/office/powerpoint/2010/main" val="3161906115"/>
                </p:ext>
              </p:extLst>
            </p:nvPr>
          </p:nvGraphicFramePr>
          <p:xfrm>
            <a:off x="3397768" y="1476414"/>
            <a:ext cx="6423471" cy="2200533"/>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35952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915329" y="6594808"/>
            <a:ext cx="75342" cy="153888"/>
          </a:xfrm>
        </p:spPr>
        <p:txBody>
          <a:bodyPr/>
          <a:lstStyle/>
          <a:p>
            <a:fld id="{1F63F883-2583-495E-8B7F-546D1F15AE32}" type="slidenum">
              <a:rPr lang="en-US" smtClean="0">
                <a:latin typeface="Cambria" panose="02040503050406030204" pitchFamily="18" charset="0"/>
              </a:rPr>
              <a:pPr/>
              <a:t>6</a:t>
            </a:fld>
            <a:endParaRPr lang="en-US" dirty="0">
              <a:latin typeface="Cambria" panose="02040503050406030204" pitchFamily="18" charset="0"/>
            </a:endParaRPr>
          </a:p>
        </p:txBody>
      </p:sp>
      <p:sp>
        <p:nvSpPr>
          <p:cNvPr id="5" name="Text Placeholder 4"/>
          <p:cNvSpPr>
            <a:spLocks noGrp="1"/>
          </p:cNvSpPr>
          <p:nvPr>
            <p:ph type="body" idx="15"/>
          </p:nvPr>
        </p:nvSpPr>
        <p:spPr>
          <a:xfrm>
            <a:off x="243840" y="856473"/>
            <a:ext cx="9418320" cy="274320"/>
          </a:xfrm>
        </p:spPr>
        <p:txBody>
          <a:bodyPr/>
          <a:lstStyle/>
          <a:p>
            <a:r>
              <a:rPr lang="en-US" b="0" dirty="0">
                <a:latin typeface="Cambria" panose="02040503050406030204" pitchFamily="18" charset="0"/>
              </a:rPr>
              <a:t>Diversified sources of funding, credit ratings and strategic relationship with the </a:t>
            </a:r>
            <a:r>
              <a:rPr lang="en-US" b="0" dirty="0" err="1">
                <a:latin typeface="Cambria" panose="02040503050406030204" pitchFamily="18" charset="0"/>
              </a:rPr>
              <a:t>MoR</a:t>
            </a:r>
            <a:r>
              <a:rPr lang="en-US" b="0" dirty="0">
                <a:latin typeface="Cambria" panose="02040503050406030204" pitchFamily="18" charset="0"/>
              </a:rPr>
              <a:t>, have enabled IRFC to keep costs of borrowing competitive</a:t>
            </a:r>
            <a:endParaRPr lang="en-IN" b="0" dirty="0">
              <a:solidFill>
                <a:srgbClr val="FF0000"/>
              </a:solidFill>
              <a:latin typeface="Cambria" panose="02040503050406030204" pitchFamily="18" charset="0"/>
            </a:endParaRPr>
          </a:p>
        </p:txBody>
      </p:sp>
      <p:sp>
        <p:nvSpPr>
          <p:cNvPr id="6" name="Content Placeholder 5"/>
          <p:cNvSpPr>
            <a:spLocks noGrp="1"/>
          </p:cNvSpPr>
          <p:nvPr>
            <p:ph sz="quarter" idx="14"/>
          </p:nvPr>
        </p:nvSpPr>
        <p:spPr>
          <a:xfrm>
            <a:off x="207744" y="6230644"/>
            <a:ext cx="7772400" cy="246221"/>
          </a:xfrm>
        </p:spPr>
        <p:txBody>
          <a:bodyPr/>
          <a:lstStyle/>
          <a:p>
            <a:r>
              <a:rPr lang="en-US" dirty="0">
                <a:latin typeface="Cambria" panose="02040503050406030204" pitchFamily="18" charset="0"/>
              </a:rPr>
              <a:t>**On par with India’s sovereign ratings;</a:t>
            </a:r>
          </a:p>
          <a:p>
            <a:pPr fontAlgn="ctr"/>
            <a:endParaRPr lang="en-US" dirty="0">
              <a:latin typeface="Cambria" panose="020405030504060302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72623918"/>
              </p:ext>
            </p:extLst>
          </p:nvPr>
        </p:nvGraphicFramePr>
        <p:xfrm>
          <a:off x="5181599" y="1182286"/>
          <a:ext cx="4480561" cy="4847076"/>
        </p:xfrm>
        <a:graphic>
          <a:graphicData uri="http://schemas.openxmlformats.org/drawingml/2006/table">
            <a:tbl>
              <a:tblPr firstRow="1" bandRow="1">
                <a:tableStyleId>{10A1B5D5-9B99-4C35-A422-299274C87663}</a:tableStyleId>
              </a:tblPr>
              <a:tblGrid>
                <a:gridCol w="2226667">
                  <a:extLst>
                    <a:ext uri="{9D8B030D-6E8A-4147-A177-3AD203B41FA5}">
                      <a16:colId xmlns:a16="http://schemas.microsoft.com/office/drawing/2014/main" val="20000"/>
                    </a:ext>
                  </a:extLst>
                </a:gridCol>
                <a:gridCol w="1126947">
                  <a:extLst>
                    <a:ext uri="{9D8B030D-6E8A-4147-A177-3AD203B41FA5}">
                      <a16:colId xmlns:a16="http://schemas.microsoft.com/office/drawing/2014/main" val="20001"/>
                    </a:ext>
                  </a:extLst>
                </a:gridCol>
                <a:gridCol w="1126947">
                  <a:extLst>
                    <a:ext uri="{9D8B030D-6E8A-4147-A177-3AD203B41FA5}">
                      <a16:colId xmlns:a16="http://schemas.microsoft.com/office/drawing/2014/main" val="20002"/>
                    </a:ext>
                  </a:extLst>
                </a:gridCol>
              </a:tblGrid>
              <a:tr h="429316">
                <a:tc>
                  <a:txBody>
                    <a:bodyPr/>
                    <a:lstStyle/>
                    <a:p>
                      <a:pPr marL="0" marR="0" lvl="0" indent="0" algn="just" defTabSz="914400" rtl="0" eaLnBrk="1" fontAlgn="base" latinLnBrk="0" hangingPunct="1">
                        <a:lnSpc>
                          <a:spcPct val="100000"/>
                        </a:lnSpc>
                        <a:spcBef>
                          <a:spcPts val="0"/>
                        </a:spcBef>
                        <a:spcAft>
                          <a:spcPct val="0"/>
                        </a:spcAft>
                        <a:buClr>
                          <a:srgbClr val="DD2203"/>
                        </a:buClr>
                        <a:buSzTx/>
                        <a:buFont typeface="Wingdings" pitchFamily="2" charset="2"/>
                        <a:buNone/>
                        <a:tabLst/>
                        <a:defRPr/>
                      </a:pPr>
                      <a:r>
                        <a:rPr lang="en-US" sz="1200" u="none" dirty="0">
                          <a:solidFill>
                            <a:schemeClr val="bg1"/>
                          </a:solidFill>
                          <a:latin typeface="Cambria" panose="02040503050406030204" pitchFamily="18" charset="0"/>
                        </a:rPr>
                        <a:t>Particulars (30</a:t>
                      </a:r>
                      <a:r>
                        <a:rPr lang="en-US" sz="1200" u="none" baseline="30000" dirty="0">
                          <a:solidFill>
                            <a:schemeClr val="bg1"/>
                          </a:solidFill>
                          <a:latin typeface="Cambria" panose="02040503050406030204" pitchFamily="18" charset="0"/>
                        </a:rPr>
                        <a:t>th</a:t>
                      </a:r>
                      <a:r>
                        <a:rPr lang="en-US" sz="1200" u="none" dirty="0">
                          <a:solidFill>
                            <a:schemeClr val="bg1"/>
                          </a:solidFill>
                          <a:latin typeface="Cambria" panose="02040503050406030204" pitchFamily="18" charset="0"/>
                        </a:rPr>
                        <a:t> Sep 2021)</a:t>
                      </a:r>
                      <a:endParaRPr kumimoji="0" lang="en-US" altLang="zh-CN" sz="1200" b="0" i="0" u="none" strike="noStrike" kern="1200" cap="none" spc="0" normalizeH="0" baseline="0" noProof="0" dirty="0">
                        <a:ln>
                          <a:noFill/>
                        </a:ln>
                        <a:solidFill>
                          <a:schemeClr val="bg1"/>
                        </a:solidFill>
                        <a:effectLst/>
                        <a:uLnTx/>
                        <a:uFillTx/>
                        <a:latin typeface="Cambria" panose="02040503050406030204" pitchFamily="18" charset="0"/>
                        <a:ea typeface="+mn-ea"/>
                        <a:cs typeface="Calibri" panose="020F0502020204030204" pitchFamily="34" charset="0"/>
                        <a:sym typeface="Arial" pitchFamily="34" charset="0"/>
                      </a:endParaRPr>
                    </a:p>
                  </a:txBody>
                  <a:tcPr marT="45697" marB="4569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indent="0" algn="ctr">
                        <a:buFont typeface="Arial" pitchFamily="34" charset="0"/>
                        <a:buNone/>
                      </a:pPr>
                      <a:r>
                        <a:rPr lang="en-US" sz="1200" baseline="0" dirty="0">
                          <a:solidFill>
                            <a:schemeClr val="bg1"/>
                          </a:solidFill>
                          <a:latin typeface="Cambria" panose="02040503050406030204" pitchFamily="18" charset="0"/>
                        </a:rPr>
                        <a:t>Rating</a:t>
                      </a:r>
                      <a:endParaRPr lang="en-US" sz="1200" b="1" dirty="0">
                        <a:solidFill>
                          <a:schemeClr val="bg1"/>
                        </a:solidFill>
                        <a:latin typeface="Cambria" panose="02040503050406030204" pitchFamily="18" charset="0"/>
                      </a:endParaRPr>
                    </a:p>
                  </a:txBody>
                  <a:tcPr marT="45697" marB="4569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indent="0" algn="ctr">
                        <a:buFont typeface="Arial" pitchFamily="34" charset="0"/>
                        <a:buNone/>
                      </a:pPr>
                      <a:r>
                        <a:rPr lang="en-US" sz="1200" dirty="0">
                          <a:solidFill>
                            <a:schemeClr val="bg1"/>
                          </a:solidFill>
                          <a:latin typeface="Cambria" panose="02040503050406030204" pitchFamily="18" charset="0"/>
                        </a:rPr>
                        <a:t>Outlook</a:t>
                      </a:r>
                      <a:endParaRPr lang="en-US" sz="1200" b="1" dirty="0">
                        <a:solidFill>
                          <a:schemeClr val="bg1"/>
                        </a:solidFill>
                        <a:latin typeface="Cambria" panose="02040503050406030204" pitchFamily="18" charset="0"/>
                      </a:endParaRPr>
                    </a:p>
                  </a:txBody>
                  <a:tcPr marT="45697" marB="45697"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04662">
                <a:tc>
                  <a:txBody>
                    <a:bodyPr/>
                    <a:lstStyle/>
                    <a:p>
                      <a:r>
                        <a:rPr lang="en-US" sz="1200" b="1" u="sng" dirty="0">
                          <a:solidFill>
                            <a:schemeClr val="tx1"/>
                          </a:solidFill>
                          <a:latin typeface="Cambria" panose="02040503050406030204" pitchFamily="18" charset="0"/>
                        </a:rPr>
                        <a:t>Domestic:</a:t>
                      </a:r>
                    </a:p>
                  </a:txBody>
                  <a:tcPr marT="45697" marB="45697" anchor="ctr">
                    <a:lnL w="12700" cap="flat" cmpd="sng" algn="ctr">
                      <a:noFill/>
                      <a:prstDash val="sysDash"/>
                      <a:round/>
                      <a:headEnd type="none" w="med" len="med"/>
                      <a:tailEnd type="none" w="med" len="med"/>
                    </a:lnL>
                    <a:lnR w="9525"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endParaRPr lang="en-US" sz="1200" b="1" dirty="0">
                        <a:solidFill>
                          <a:schemeClr val="tx1"/>
                        </a:solidFill>
                        <a:latin typeface="Cambria" panose="02040503050406030204" pitchFamily="18" charset="0"/>
                      </a:endParaRP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endParaRPr lang="en-US" sz="1200" b="1" dirty="0">
                        <a:solidFill>
                          <a:schemeClr val="tx1"/>
                        </a:solidFill>
                        <a:latin typeface="Cambria" panose="02040503050406030204" pitchFamily="18" charset="0"/>
                      </a:endParaRP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30466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mbria" panose="02040503050406030204" pitchFamily="18" charset="0"/>
                        </a:rPr>
                        <a:t>Long term rating</a:t>
                      </a:r>
                    </a:p>
                  </a:txBody>
                  <a:tcPr marT="45697" marB="45697"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200" dirty="0">
                        <a:solidFill>
                          <a:schemeClr val="tx1"/>
                        </a:solidFill>
                        <a:latin typeface="+mj-lt"/>
                      </a:endParaRP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200" dirty="0">
                        <a:solidFill>
                          <a:schemeClr val="tx1"/>
                        </a:solidFill>
                        <a:latin typeface="+mj-lt"/>
                      </a:endParaRP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4662">
                <a:tc>
                  <a:txBody>
                    <a:bodyPr/>
                    <a:lstStyle/>
                    <a:p>
                      <a:pPr marL="0" indent="115888"/>
                      <a:r>
                        <a:rPr lang="en-US" sz="1200" dirty="0">
                          <a:solidFill>
                            <a:schemeClr val="tx1"/>
                          </a:solidFill>
                          <a:latin typeface="Cambria" panose="02040503050406030204" pitchFamily="18" charset="0"/>
                        </a:rPr>
                        <a:t>CRISIL</a:t>
                      </a:r>
                    </a:p>
                  </a:txBody>
                  <a:tcPr marT="45697" marB="45697" anchor="ctr">
                    <a:lnL w="12700" cap="flat" cmpd="sng" algn="ctr">
                      <a:noFill/>
                      <a:prstDash val="sysDash"/>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CRISIL AAA</a:t>
                      </a: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Stable</a:t>
                      </a: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4662">
                <a:tc>
                  <a:txBody>
                    <a:bodyPr/>
                    <a:lstStyle/>
                    <a:p>
                      <a:pPr marL="0" indent="115888"/>
                      <a:r>
                        <a:rPr lang="en-US" sz="1200" dirty="0">
                          <a:solidFill>
                            <a:schemeClr val="tx1"/>
                          </a:solidFill>
                          <a:latin typeface="Cambria" panose="02040503050406030204" pitchFamily="18" charset="0"/>
                        </a:rPr>
                        <a:t>ICRA</a:t>
                      </a:r>
                    </a:p>
                  </a:txBody>
                  <a:tcPr marT="45697" marB="45697" anchor="ctr">
                    <a:lnL w="12700" cap="flat" cmpd="sng" algn="ctr">
                      <a:noFill/>
                      <a:prstDash val="sysDash"/>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ICRA AAA</a:t>
                      </a: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Stable</a:t>
                      </a: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4662">
                <a:tc>
                  <a:txBody>
                    <a:bodyPr/>
                    <a:lstStyle/>
                    <a:p>
                      <a:pPr marL="0" indent="115888"/>
                      <a:r>
                        <a:rPr lang="en-US" sz="1200" dirty="0">
                          <a:solidFill>
                            <a:schemeClr val="tx1"/>
                          </a:solidFill>
                          <a:latin typeface="Cambria" panose="02040503050406030204" pitchFamily="18" charset="0"/>
                        </a:rPr>
                        <a:t>CARE</a:t>
                      </a:r>
                    </a:p>
                  </a:txBody>
                  <a:tcPr marT="45697" marB="45697" anchor="ctr">
                    <a:lnL w="12700" cap="flat" cmpd="sng" algn="ctr">
                      <a:noFill/>
                      <a:prstDash val="sysDash"/>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CARE AAA</a:t>
                      </a: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Stable</a:t>
                      </a: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466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mbria" panose="02040503050406030204" pitchFamily="18" charset="0"/>
                        </a:rPr>
                        <a:t>Short term rating</a:t>
                      </a:r>
                    </a:p>
                  </a:txBody>
                  <a:tcPr marT="45697" marB="45697"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200" dirty="0">
                        <a:solidFill>
                          <a:schemeClr val="tx1"/>
                        </a:solidFill>
                        <a:latin typeface="+mj-lt"/>
                      </a:endParaRP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l"/>
                      <a:endParaRPr lang="en-US" sz="1200" dirty="0">
                        <a:solidFill>
                          <a:schemeClr val="tx1"/>
                        </a:solidFill>
                        <a:latin typeface="+mj-lt"/>
                      </a:endParaRP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9"/>
                  </a:ext>
                </a:extLst>
              </a:tr>
              <a:tr h="304662">
                <a:tc>
                  <a:txBody>
                    <a:bodyPr/>
                    <a:lstStyle/>
                    <a:p>
                      <a:pPr marL="0" indent="115888"/>
                      <a:r>
                        <a:rPr lang="en-US" sz="1200" dirty="0">
                          <a:solidFill>
                            <a:schemeClr val="tx1"/>
                          </a:solidFill>
                          <a:latin typeface="Cambria" panose="02040503050406030204" pitchFamily="18" charset="0"/>
                        </a:rPr>
                        <a:t>CRISIL</a:t>
                      </a:r>
                    </a:p>
                  </a:txBody>
                  <a:tcPr marT="45697" marB="45697" anchor="ctr">
                    <a:lnL w="12700" cap="flat" cmpd="sng" algn="ctr">
                      <a:noFill/>
                      <a:prstDash val="sysDash"/>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CRISIL </a:t>
                      </a:r>
                      <a:r>
                        <a:rPr lang="en-US" sz="1200" kern="1200" dirty="0">
                          <a:solidFill>
                            <a:schemeClr val="tx1"/>
                          </a:solidFill>
                          <a:latin typeface="Cambria" panose="02040503050406030204" pitchFamily="18" charset="0"/>
                          <a:ea typeface="+mn-ea"/>
                          <a:cs typeface="+mn-cs"/>
                        </a:rPr>
                        <a:t>A1+</a:t>
                      </a:r>
                      <a:endParaRPr lang="en-US" sz="1200" dirty="0">
                        <a:solidFill>
                          <a:schemeClr val="tx1"/>
                        </a:solidFill>
                        <a:latin typeface="Cambria" panose="02040503050406030204" pitchFamily="18" charset="0"/>
                      </a:endParaRP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a:t>
                      </a: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7113216"/>
                  </a:ext>
                </a:extLst>
              </a:tr>
              <a:tr h="304662">
                <a:tc>
                  <a:txBody>
                    <a:bodyPr/>
                    <a:lstStyle/>
                    <a:p>
                      <a:pPr marL="0" indent="115888"/>
                      <a:r>
                        <a:rPr lang="en-US" sz="1200" dirty="0">
                          <a:solidFill>
                            <a:schemeClr val="tx1"/>
                          </a:solidFill>
                          <a:latin typeface="Cambria" panose="02040503050406030204" pitchFamily="18" charset="0"/>
                        </a:rPr>
                        <a:t>ICRA</a:t>
                      </a:r>
                    </a:p>
                  </a:txBody>
                  <a:tcPr marT="45697" marB="45697" anchor="ctr">
                    <a:lnL w="12700" cap="flat" cmpd="sng" algn="ctr">
                      <a:noFill/>
                      <a:prstDash val="sysDash"/>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ICRA </a:t>
                      </a:r>
                      <a:r>
                        <a:rPr lang="en-US" sz="1200" kern="1200" dirty="0">
                          <a:solidFill>
                            <a:schemeClr val="tx1"/>
                          </a:solidFill>
                          <a:latin typeface="Cambria" panose="02040503050406030204" pitchFamily="18" charset="0"/>
                          <a:ea typeface="+mn-ea"/>
                          <a:cs typeface="+mn-cs"/>
                        </a:rPr>
                        <a:t>A1+</a:t>
                      </a:r>
                      <a:endParaRPr lang="en-US" sz="1200" dirty="0">
                        <a:solidFill>
                          <a:schemeClr val="tx1"/>
                        </a:solidFill>
                        <a:latin typeface="Cambria" panose="02040503050406030204" pitchFamily="18" charset="0"/>
                      </a:endParaRP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a:t>
                      </a: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4662">
                <a:tc>
                  <a:txBody>
                    <a:bodyPr/>
                    <a:lstStyle/>
                    <a:p>
                      <a:pPr marL="0" indent="115888"/>
                      <a:r>
                        <a:rPr lang="en-US" sz="1200" dirty="0">
                          <a:solidFill>
                            <a:schemeClr val="tx1"/>
                          </a:solidFill>
                          <a:latin typeface="Cambria" panose="02040503050406030204" pitchFamily="18" charset="0"/>
                        </a:rPr>
                        <a:t>CARE</a:t>
                      </a:r>
                    </a:p>
                  </a:txBody>
                  <a:tcPr marT="45697" marB="45697" anchor="ctr">
                    <a:lnL w="12700" cap="flat" cmpd="sng" algn="ctr">
                      <a:noFill/>
                      <a:prstDash val="sysDash"/>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CARE A1+</a:t>
                      </a: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a:t>
                      </a: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4662">
                <a:tc gridSpan="3">
                  <a:txBody>
                    <a:bodyPr/>
                    <a:lstStyle/>
                    <a:p>
                      <a:r>
                        <a:rPr lang="en-US" sz="1200" b="1" u="sng" kern="1200" dirty="0">
                          <a:solidFill>
                            <a:schemeClr val="tx1"/>
                          </a:solidFill>
                          <a:latin typeface="Cambria" panose="02040503050406030204" pitchFamily="18" charset="0"/>
                          <a:ea typeface="+mn-ea"/>
                          <a:cs typeface="+mn-cs"/>
                        </a:rPr>
                        <a:t>International **</a:t>
                      </a:r>
                      <a:endParaRPr lang="en-US" sz="1200" b="1" u="sng" dirty="0">
                        <a:solidFill>
                          <a:schemeClr val="tx1"/>
                        </a:solidFill>
                        <a:latin typeface="Cambria" panose="02040503050406030204" pitchFamily="18" charset="0"/>
                      </a:endParaRPr>
                    </a:p>
                  </a:txBody>
                  <a:tcPr marT="45697" marB="45697"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a:endParaRPr lang="en-US" sz="1000" dirty="0">
                        <a:solidFill>
                          <a:schemeClr val="tx1"/>
                        </a:solidFill>
                        <a:latin typeface="+mj-lt"/>
                      </a:endParaRPr>
                    </a:p>
                  </a:txBody>
                  <a:tcPr marT="45697" marB="45697" anchor="ctr">
                    <a:lnL w="12700" cap="flat" cmpd="sng" algn="ctr">
                      <a:solidFill>
                        <a:schemeClr val="bg1">
                          <a:lumMod val="85000"/>
                        </a:schemeClr>
                      </a:solidFill>
                      <a:prstDash val="sysDash"/>
                      <a:round/>
                      <a:headEnd type="none" w="med" len="med"/>
                      <a:tailEnd type="none" w="med" len="med"/>
                    </a:lnL>
                    <a:lnR w="12700" cap="flat" cmpd="sng" algn="ctr">
                      <a:solidFill>
                        <a:schemeClr val="bg1">
                          <a:lumMod val="85000"/>
                        </a:scheme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mj-lt"/>
                        <a:ea typeface="+mn-ea"/>
                        <a:cs typeface="+mn-cs"/>
                      </a:endParaRPr>
                    </a:p>
                  </a:txBody>
                  <a:tcPr marT="45697" marB="45697" anchor="ctr">
                    <a:lnL w="12700" cap="flat" cmpd="sng" algn="ctr">
                      <a:solidFill>
                        <a:schemeClr val="bg1">
                          <a:lumMod val="85000"/>
                        </a:schemeClr>
                      </a:solidFill>
                      <a:prstDash val="sysDash"/>
                      <a:round/>
                      <a:headEnd type="none" w="med" len="med"/>
                      <a:tailEnd type="none" w="med" len="med"/>
                    </a:lnL>
                    <a:lnR w="12700" cap="flat" cmpd="sng" algn="ctr">
                      <a:solidFill>
                        <a:schemeClr val="bg1">
                          <a:lumMod val="85000"/>
                        </a:schemeClr>
                      </a:solidFill>
                      <a:prstDash val="sysDash"/>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4662">
                <a:tc>
                  <a:txBody>
                    <a:bodyPr/>
                    <a:lstStyle/>
                    <a:p>
                      <a:pPr marL="0" indent="115888"/>
                      <a:r>
                        <a:rPr lang="en-US" sz="1200" u="none" dirty="0">
                          <a:solidFill>
                            <a:schemeClr val="tx1"/>
                          </a:solidFill>
                          <a:latin typeface="Cambria" panose="02040503050406030204" pitchFamily="18" charset="0"/>
                        </a:rPr>
                        <a:t>Moody’s</a:t>
                      </a:r>
                    </a:p>
                  </a:txBody>
                  <a:tcPr marT="45697" marB="45697" anchor="ctr">
                    <a:lnL w="12700" cap="flat" cmpd="sng" algn="ctr">
                      <a:noFill/>
                      <a:prstDash val="sysDash"/>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Baa3</a:t>
                      </a: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Stable</a:t>
                      </a: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9652265"/>
                  </a:ext>
                </a:extLst>
              </a:tr>
              <a:tr h="304662">
                <a:tc>
                  <a:txBody>
                    <a:bodyPr/>
                    <a:lstStyle/>
                    <a:p>
                      <a:pPr marL="0" indent="115888"/>
                      <a:r>
                        <a:rPr lang="en-US" sz="1200" u="none" dirty="0">
                          <a:solidFill>
                            <a:schemeClr val="tx1"/>
                          </a:solidFill>
                          <a:latin typeface="Cambria" panose="02040503050406030204" pitchFamily="18" charset="0"/>
                        </a:rPr>
                        <a:t>Standard</a:t>
                      </a:r>
                      <a:r>
                        <a:rPr lang="en-US" sz="1200" u="none" baseline="0" dirty="0">
                          <a:solidFill>
                            <a:schemeClr val="tx1"/>
                          </a:solidFill>
                          <a:latin typeface="Cambria" panose="02040503050406030204" pitchFamily="18" charset="0"/>
                        </a:rPr>
                        <a:t> and Poor’s</a:t>
                      </a:r>
                      <a:endParaRPr lang="en-US" sz="1200" u="none" dirty="0">
                        <a:solidFill>
                          <a:schemeClr val="tx1"/>
                        </a:solidFill>
                        <a:latin typeface="Cambria" panose="02040503050406030204" pitchFamily="18" charset="0"/>
                      </a:endParaRPr>
                    </a:p>
                  </a:txBody>
                  <a:tcPr marT="45697" marB="45697" anchor="ctr">
                    <a:lnL w="12700" cap="flat" cmpd="sng" algn="ctr">
                      <a:noFill/>
                      <a:prstDash val="sysDash"/>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BBB-</a:t>
                      </a: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Stable</a:t>
                      </a: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979735"/>
                  </a:ext>
                </a:extLst>
              </a:tr>
              <a:tr h="304662">
                <a:tc>
                  <a:txBody>
                    <a:bodyPr/>
                    <a:lstStyle/>
                    <a:p>
                      <a:pPr marL="0" indent="115888"/>
                      <a:r>
                        <a:rPr lang="en-US" sz="1200" u="none" dirty="0">
                          <a:solidFill>
                            <a:schemeClr val="tx1"/>
                          </a:solidFill>
                          <a:latin typeface="Cambria" panose="02040503050406030204" pitchFamily="18" charset="0"/>
                        </a:rPr>
                        <a:t>Fitch</a:t>
                      </a:r>
                    </a:p>
                  </a:txBody>
                  <a:tcPr marT="45697" marB="45697" anchor="ctr">
                    <a:lnL w="12700" cap="flat" cmpd="sng" algn="ctr">
                      <a:noFill/>
                      <a:prstDash val="sysDash"/>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BBB-</a:t>
                      </a: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Cambria" panose="02040503050406030204" pitchFamily="18" charset="0"/>
                        </a:rPr>
                        <a:t>Stable</a:t>
                      </a: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2053900"/>
                  </a:ext>
                </a:extLst>
              </a:tr>
              <a:tr h="429316">
                <a:tc>
                  <a:txBody>
                    <a:bodyPr/>
                    <a:lstStyle/>
                    <a:p>
                      <a:pPr marL="0" indent="115888"/>
                      <a:r>
                        <a:rPr lang="en-US" sz="1200" u="none" dirty="0">
                          <a:solidFill>
                            <a:schemeClr val="tx1"/>
                          </a:solidFill>
                          <a:latin typeface="Cambria" panose="02040503050406030204" pitchFamily="18" charset="0"/>
                        </a:rPr>
                        <a:t>Japanese Credit</a:t>
                      </a:r>
                      <a:r>
                        <a:rPr lang="en-US" sz="1200" u="none" baseline="0" dirty="0">
                          <a:solidFill>
                            <a:schemeClr val="tx1"/>
                          </a:solidFill>
                          <a:latin typeface="Cambria" panose="02040503050406030204" pitchFamily="18" charset="0"/>
                        </a:rPr>
                        <a:t> </a:t>
                      </a:r>
                      <a:r>
                        <a:rPr lang="en-US" sz="1200" u="none" dirty="0">
                          <a:solidFill>
                            <a:schemeClr val="tx1"/>
                          </a:solidFill>
                          <a:latin typeface="Cambria" panose="02040503050406030204" pitchFamily="18" charset="0"/>
                        </a:rPr>
                        <a:t>Rating Agency</a:t>
                      </a:r>
                    </a:p>
                  </a:txBody>
                  <a:tcPr marT="45697" marB="45697" anchor="ctr">
                    <a:lnL w="12700" cap="flat" cmpd="sng" algn="ctr">
                      <a:noFill/>
                      <a:prstDash val="sysDash"/>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BBB+</a:t>
                      </a:r>
                    </a:p>
                  </a:txBody>
                  <a:tcPr marT="45697" marB="45697" anchor="ctr">
                    <a:lnL w="9525" cap="flat" cmpd="sng" algn="ctr">
                      <a:solidFill>
                        <a:schemeClr val="bg1">
                          <a:lumMod val="75000"/>
                        </a:schemeClr>
                      </a:solidFill>
                      <a:prstDash val="sysDot"/>
                      <a:round/>
                      <a:headEnd type="none" w="med" len="med"/>
                      <a:tailEnd type="none" w="med" len="med"/>
                    </a:lnL>
                    <a:lnR w="9525" cap="flat" cmpd="sng" algn="ctr">
                      <a:solidFill>
                        <a:schemeClr val="bg1">
                          <a:lumMod val="75000"/>
                        </a:schemeClr>
                      </a:solidFill>
                      <a:prstDash val="sysDot"/>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Cambria" panose="02040503050406030204" pitchFamily="18" charset="0"/>
                        </a:rPr>
                        <a:t>Stable</a:t>
                      </a:r>
                    </a:p>
                  </a:txBody>
                  <a:tcPr marT="45697" marB="45697" anchor="ctr">
                    <a:lnL w="9525" cap="flat" cmpd="sng" algn="ctr">
                      <a:solidFill>
                        <a:schemeClr val="bg1">
                          <a:lumMod val="75000"/>
                        </a:schemeClr>
                      </a:solidFill>
                      <a:prstDash val="sysDot"/>
                      <a:round/>
                      <a:headEnd type="none" w="med" len="med"/>
                      <a:tailEnd type="none" w="med" len="med"/>
                    </a:lnL>
                    <a:lnR w="12700" cap="flat" cmpd="sng" algn="ctr">
                      <a:noFill/>
                      <a:prstDash val="sysDash"/>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1014450"/>
                  </a:ext>
                </a:extLst>
              </a:tr>
            </a:tbl>
          </a:graphicData>
        </a:graphic>
      </p:graphicFrame>
      <p:sp>
        <p:nvSpPr>
          <p:cNvPr id="15" name="Text Placeholder 12"/>
          <p:cNvSpPr txBox="1">
            <a:spLocks/>
          </p:cNvSpPr>
          <p:nvPr/>
        </p:nvSpPr>
        <p:spPr>
          <a:xfrm>
            <a:off x="1414130" y="1182285"/>
            <a:ext cx="2859895" cy="184666"/>
          </a:xfrm>
          <a:prstGeom prst="rect">
            <a:avLst/>
          </a:prstGeom>
          <a:noFill/>
        </p:spPr>
        <p:txBody>
          <a:bodyPr vert="horz" wrap="square" lIns="0" tIns="0" rIns="0" bIns="0" rtlCol="0" anchor="ctr">
            <a:spAutoFit/>
          </a:bodyPr>
          <a:lstStyle>
            <a:lvl1pPr marL="0" indent="0" algn="ctr" defTabSz="914400" rtl="0" eaLnBrk="1" latinLnBrk="0" hangingPunct="1">
              <a:lnSpc>
                <a:spcPct val="110000"/>
              </a:lnSpc>
              <a:spcBef>
                <a:spcPts val="1000"/>
              </a:spcBef>
              <a:buClr>
                <a:srgbClr val="FF0000"/>
              </a:buClr>
              <a:buSzPct val="80000"/>
              <a:buFont typeface="Wingdings" pitchFamily="2" charset="2"/>
              <a:buNone/>
              <a:defRPr lang="en-US" sz="1200" b="1" kern="1200" smtClean="0">
                <a:solidFill>
                  <a:schemeClr val="tx1"/>
                </a:solidFill>
                <a:latin typeface="Calibri" pitchFamily="34" charset="0"/>
                <a:ea typeface="+mn-ea"/>
                <a:cs typeface="+mn-cs"/>
              </a:defRPr>
            </a:lvl1pPr>
            <a:lvl2pPr marL="457200" indent="0" algn="l" defTabSz="914400" rtl="0" eaLnBrk="1" latinLnBrk="0" hangingPunct="1">
              <a:lnSpc>
                <a:spcPct val="110000"/>
              </a:lnSpc>
              <a:spcBef>
                <a:spcPts val="200"/>
              </a:spcBef>
              <a:buClr>
                <a:schemeClr val="accent3"/>
              </a:buClr>
              <a:buSzPct val="90000"/>
              <a:buFont typeface="Wingdings" pitchFamily="2" charset="2"/>
              <a:buNone/>
              <a:defRPr sz="2000" b="1" kern="1200">
                <a:solidFill>
                  <a:schemeClr val="tx1"/>
                </a:solidFill>
                <a:latin typeface="Calibri" pitchFamily="34" charset="0"/>
                <a:ea typeface="+mn-ea"/>
                <a:cs typeface="+mn-cs"/>
              </a:defRPr>
            </a:lvl2pPr>
            <a:lvl3pPr marL="914400" indent="0" algn="l" defTabSz="914400" rtl="0" eaLnBrk="1" latinLnBrk="0" hangingPunct="1">
              <a:lnSpc>
                <a:spcPct val="110000"/>
              </a:lnSpc>
              <a:spcBef>
                <a:spcPts val="200"/>
              </a:spcBef>
              <a:buClr>
                <a:schemeClr val="bg1">
                  <a:lumMod val="75000"/>
                </a:schemeClr>
              </a:buClr>
              <a:buFont typeface="Arial" pitchFamily="34" charset="0"/>
              <a:buNone/>
              <a:defRPr sz="1800" b="1" kern="1200">
                <a:solidFill>
                  <a:schemeClr val="tx1"/>
                </a:solidFill>
                <a:latin typeface="Calibri" pitchFamily="34" charset="0"/>
                <a:ea typeface="+mn-ea"/>
                <a:cs typeface="+mn-cs"/>
              </a:defRPr>
            </a:lvl3pPr>
            <a:lvl4pPr marL="1371600" indent="0" algn="l" defTabSz="914400" rtl="0" eaLnBrk="1" latinLnBrk="0" hangingPunct="1">
              <a:lnSpc>
                <a:spcPct val="110000"/>
              </a:lnSpc>
              <a:spcBef>
                <a:spcPts val="200"/>
              </a:spcBef>
              <a:buClr>
                <a:schemeClr val="bg1">
                  <a:lumMod val="75000"/>
                </a:schemeClr>
              </a:buClr>
              <a:buFont typeface="Arial" pitchFamily="34" charset="0"/>
              <a:buNone/>
              <a:defRPr sz="1600" b="1" kern="1200">
                <a:solidFill>
                  <a:schemeClr val="tx1"/>
                </a:solidFill>
                <a:latin typeface="Calibri" pitchFamily="34" charset="0"/>
                <a:ea typeface="+mn-ea"/>
                <a:cs typeface="+mn-cs"/>
              </a:defRPr>
            </a:lvl4pPr>
            <a:lvl5pPr marL="1828800" indent="0" algn="l" defTabSz="914400" rtl="0" eaLnBrk="1" latinLnBrk="0" hangingPunct="1">
              <a:lnSpc>
                <a:spcPct val="110000"/>
              </a:lnSpc>
              <a:spcBef>
                <a:spcPts val="200"/>
              </a:spcBef>
              <a:buClr>
                <a:schemeClr val="bg1">
                  <a:lumMod val="75000"/>
                </a:schemeClr>
              </a:buClr>
              <a:buFont typeface="Arial" pitchFamily="34" charset="0"/>
              <a:buNone/>
              <a:defRPr sz="1600" b="1" kern="1200">
                <a:solidFill>
                  <a:schemeClr val="tx1"/>
                </a:solidFill>
                <a:latin typeface="Calibri" pitchFamily="34"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nSpc>
                <a:spcPct val="100000"/>
              </a:lnSpc>
              <a:spcBef>
                <a:spcPts val="0"/>
              </a:spcBef>
            </a:pPr>
            <a:r>
              <a:rPr lang="en-US" dirty="0">
                <a:latin typeface="Cambria" panose="02040503050406030204" pitchFamily="18" charset="0"/>
              </a:rPr>
              <a:t>Borrowing Mix as on Sep 30, 2021</a:t>
            </a:r>
            <a:endParaRPr lang="en-IN" dirty="0">
              <a:latin typeface="Cambria" panose="02040503050406030204" pitchFamily="18" charset="0"/>
            </a:endParaRPr>
          </a:p>
        </p:txBody>
      </p:sp>
      <p:sp>
        <p:nvSpPr>
          <p:cNvPr id="10" name="Text Placeholder 12">
            <a:extLst>
              <a:ext uri="{FF2B5EF4-FFF2-40B4-BE49-F238E27FC236}">
                <a16:creationId xmlns:a16="http://schemas.microsoft.com/office/drawing/2014/main" id="{50417608-EF6D-4C13-A559-F44F7B5DCFA6}"/>
              </a:ext>
            </a:extLst>
          </p:cNvPr>
          <p:cNvSpPr txBox="1">
            <a:spLocks/>
          </p:cNvSpPr>
          <p:nvPr/>
        </p:nvSpPr>
        <p:spPr>
          <a:xfrm>
            <a:off x="1234049" y="3783702"/>
            <a:ext cx="2859895" cy="184666"/>
          </a:xfrm>
          <a:prstGeom prst="rect">
            <a:avLst/>
          </a:prstGeom>
          <a:noFill/>
        </p:spPr>
        <p:txBody>
          <a:bodyPr vert="horz" wrap="square" lIns="0" tIns="0" rIns="0" bIns="0" rtlCol="0" anchor="ctr">
            <a:spAutoFit/>
          </a:bodyPr>
          <a:lstStyle>
            <a:lvl1pPr marL="0" indent="0" algn="ctr" defTabSz="914400" rtl="0" eaLnBrk="1" latinLnBrk="0" hangingPunct="1">
              <a:lnSpc>
                <a:spcPct val="110000"/>
              </a:lnSpc>
              <a:spcBef>
                <a:spcPts val="1000"/>
              </a:spcBef>
              <a:buClr>
                <a:srgbClr val="FF0000"/>
              </a:buClr>
              <a:buSzPct val="80000"/>
              <a:buFont typeface="Wingdings" pitchFamily="2" charset="2"/>
              <a:buNone/>
              <a:defRPr lang="en-US" sz="1200" b="1" kern="1200" smtClean="0">
                <a:solidFill>
                  <a:schemeClr val="tx1"/>
                </a:solidFill>
                <a:latin typeface="Calibri" pitchFamily="34" charset="0"/>
                <a:ea typeface="+mn-ea"/>
                <a:cs typeface="+mn-cs"/>
              </a:defRPr>
            </a:lvl1pPr>
            <a:lvl2pPr marL="457200" indent="0" algn="l" defTabSz="914400" rtl="0" eaLnBrk="1" latinLnBrk="0" hangingPunct="1">
              <a:lnSpc>
                <a:spcPct val="110000"/>
              </a:lnSpc>
              <a:spcBef>
                <a:spcPts val="200"/>
              </a:spcBef>
              <a:buClr>
                <a:schemeClr val="accent3"/>
              </a:buClr>
              <a:buSzPct val="90000"/>
              <a:buFont typeface="Wingdings" pitchFamily="2" charset="2"/>
              <a:buNone/>
              <a:defRPr sz="2000" b="1" kern="1200">
                <a:solidFill>
                  <a:schemeClr val="tx1"/>
                </a:solidFill>
                <a:latin typeface="Calibri" pitchFamily="34" charset="0"/>
                <a:ea typeface="+mn-ea"/>
                <a:cs typeface="+mn-cs"/>
              </a:defRPr>
            </a:lvl2pPr>
            <a:lvl3pPr marL="914400" indent="0" algn="l" defTabSz="914400" rtl="0" eaLnBrk="1" latinLnBrk="0" hangingPunct="1">
              <a:lnSpc>
                <a:spcPct val="110000"/>
              </a:lnSpc>
              <a:spcBef>
                <a:spcPts val="200"/>
              </a:spcBef>
              <a:buClr>
                <a:schemeClr val="bg1">
                  <a:lumMod val="75000"/>
                </a:schemeClr>
              </a:buClr>
              <a:buFont typeface="Arial" pitchFamily="34" charset="0"/>
              <a:buNone/>
              <a:defRPr sz="1800" b="1" kern="1200">
                <a:solidFill>
                  <a:schemeClr val="tx1"/>
                </a:solidFill>
                <a:latin typeface="Calibri" pitchFamily="34" charset="0"/>
                <a:ea typeface="+mn-ea"/>
                <a:cs typeface="+mn-cs"/>
              </a:defRPr>
            </a:lvl3pPr>
            <a:lvl4pPr marL="1371600" indent="0" algn="l" defTabSz="914400" rtl="0" eaLnBrk="1" latinLnBrk="0" hangingPunct="1">
              <a:lnSpc>
                <a:spcPct val="110000"/>
              </a:lnSpc>
              <a:spcBef>
                <a:spcPts val="200"/>
              </a:spcBef>
              <a:buClr>
                <a:schemeClr val="bg1">
                  <a:lumMod val="75000"/>
                </a:schemeClr>
              </a:buClr>
              <a:buFont typeface="Arial" pitchFamily="34" charset="0"/>
              <a:buNone/>
              <a:defRPr sz="1600" b="1" kern="1200">
                <a:solidFill>
                  <a:schemeClr val="tx1"/>
                </a:solidFill>
                <a:latin typeface="Calibri" pitchFamily="34" charset="0"/>
                <a:ea typeface="+mn-ea"/>
                <a:cs typeface="+mn-cs"/>
              </a:defRPr>
            </a:lvl4pPr>
            <a:lvl5pPr marL="1828800" indent="0" algn="l" defTabSz="914400" rtl="0" eaLnBrk="1" latinLnBrk="0" hangingPunct="1">
              <a:lnSpc>
                <a:spcPct val="110000"/>
              </a:lnSpc>
              <a:spcBef>
                <a:spcPts val="200"/>
              </a:spcBef>
              <a:buClr>
                <a:schemeClr val="bg1">
                  <a:lumMod val="75000"/>
                </a:schemeClr>
              </a:buClr>
              <a:buFont typeface="Arial" pitchFamily="34" charset="0"/>
              <a:buNone/>
              <a:defRPr sz="1600" b="1" kern="1200">
                <a:solidFill>
                  <a:schemeClr val="tx1"/>
                </a:solidFill>
                <a:latin typeface="Calibri" pitchFamily="34"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nSpc>
                <a:spcPct val="100000"/>
              </a:lnSpc>
              <a:spcBef>
                <a:spcPts val="0"/>
              </a:spcBef>
            </a:pPr>
            <a:r>
              <a:rPr lang="en-US" dirty="0">
                <a:latin typeface="Cambria" panose="02040503050406030204" pitchFamily="18" charset="0"/>
              </a:rPr>
              <a:t>Borrowing Mix as on Sep 30, 2020</a:t>
            </a:r>
            <a:endParaRPr lang="en-IN" dirty="0">
              <a:latin typeface="Cambria" panose="02040503050406030204" pitchFamily="18" charset="0"/>
            </a:endParaRPr>
          </a:p>
        </p:txBody>
      </p:sp>
      <p:sp>
        <p:nvSpPr>
          <p:cNvPr id="13" name="Title 1">
            <a:extLst>
              <a:ext uri="{FF2B5EF4-FFF2-40B4-BE49-F238E27FC236}">
                <a16:creationId xmlns:a16="http://schemas.microsoft.com/office/drawing/2014/main" id="{23792E89-9565-433D-BD2C-71851A0F4388}"/>
              </a:ext>
            </a:extLst>
          </p:cNvPr>
          <p:cNvSpPr txBox="1">
            <a:spLocks/>
          </p:cNvSpPr>
          <p:nvPr/>
        </p:nvSpPr>
        <p:spPr>
          <a:xfrm>
            <a:off x="243840" y="-25325"/>
            <a:ext cx="9418320" cy="553998"/>
          </a:xfrm>
          <a:prstGeom prst="rect">
            <a:avLst/>
          </a:prstGeom>
        </p:spPr>
        <p:txBody>
          <a:bodyPr vert="horz" lIns="0" tIns="0" rIns="0" bIns="0" rtlCol="0" anchor="b">
            <a:spAutoFit/>
          </a:bodyPr>
          <a:lstStyle>
            <a:lvl1pPr algn="l" defTabSz="914400" rtl="0" eaLnBrk="1" latinLnBrk="0" hangingPunct="1">
              <a:lnSpc>
                <a:spcPct val="90000"/>
              </a:lnSpc>
              <a:spcBef>
                <a:spcPct val="0"/>
              </a:spcBef>
              <a:buNone/>
              <a:defRPr sz="2000" b="1" kern="1200">
                <a:solidFill>
                  <a:schemeClr val="tx1"/>
                </a:solidFill>
                <a:latin typeface="Calibri" pitchFamily="34" charset="0"/>
                <a:ea typeface="+mj-ea"/>
                <a:cs typeface="+mj-cs"/>
              </a:defRPr>
            </a:lvl1pPr>
          </a:lstStyle>
          <a:p>
            <a:r>
              <a:rPr lang="en-US" dirty="0">
                <a:latin typeface="Cambria" panose="02040503050406030204" pitchFamily="18" charset="0"/>
              </a:rPr>
              <a:t>Competitive cost of borrowings based on strong credit ratings in India and diversified sources of funding</a:t>
            </a:r>
          </a:p>
        </p:txBody>
      </p:sp>
      <p:graphicFrame>
        <p:nvGraphicFramePr>
          <p:cNvPr id="16" name="Chart 15">
            <a:extLst>
              <a:ext uri="{FF2B5EF4-FFF2-40B4-BE49-F238E27FC236}">
                <a16:creationId xmlns:a16="http://schemas.microsoft.com/office/drawing/2014/main" id="{1150BFC4-F6EC-EB49-BE93-E155F65136CF}"/>
              </a:ext>
            </a:extLst>
          </p:cNvPr>
          <p:cNvGraphicFramePr>
            <a:graphicFrameLocks/>
          </p:cNvGraphicFramePr>
          <p:nvPr>
            <p:extLst>
              <p:ext uri="{D42A27DB-BD31-4B8C-83A1-F6EECF244321}">
                <p14:modId xmlns:p14="http://schemas.microsoft.com/office/powerpoint/2010/main" val="2072807416"/>
              </p:ext>
            </p:extLst>
          </p:nvPr>
        </p:nvGraphicFramePr>
        <p:xfrm>
          <a:off x="457200" y="1418443"/>
          <a:ext cx="4267201" cy="2262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62539761-4D7F-0746-B5CB-8F3E80EF1FF5}"/>
              </a:ext>
            </a:extLst>
          </p:cNvPr>
          <p:cNvGraphicFramePr>
            <a:graphicFrameLocks/>
          </p:cNvGraphicFramePr>
          <p:nvPr>
            <p:extLst>
              <p:ext uri="{D42A27DB-BD31-4B8C-83A1-F6EECF244321}">
                <p14:modId xmlns:p14="http://schemas.microsoft.com/office/powerpoint/2010/main" val="3624121486"/>
              </p:ext>
            </p:extLst>
          </p:nvPr>
        </p:nvGraphicFramePr>
        <p:xfrm>
          <a:off x="608855" y="4009692"/>
          <a:ext cx="4267201" cy="2225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284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51674"/>
            <a:ext cx="9418320" cy="276999"/>
          </a:xfrm>
        </p:spPr>
        <p:txBody>
          <a:bodyPr/>
          <a:lstStyle/>
          <a:p>
            <a:r>
              <a:rPr lang="en-IN" dirty="0">
                <a:latin typeface="Cambria" panose="02040503050406030204" pitchFamily="18" charset="0"/>
              </a:rPr>
              <a:t>Consistent Financial Performance</a:t>
            </a:r>
          </a:p>
        </p:txBody>
      </p:sp>
      <p:sp>
        <p:nvSpPr>
          <p:cNvPr id="4" name="Slide Number Placeholder 3"/>
          <p:cNvSpPr>
            <a:spLocks noGrp="1"/>
          </p:cNvSpPr>
          <p:nvPr>
            <p:ph type="sldNum" sz="quarter" idx="12"/>
          </p:nvPr>
        </p:nvSpPr>
        <p:spPr/>
        <p:txBody>
          <a:bodyPr/>
          <a:lstStyle/>
          <a:p>
            <a:fld id="{1F63F883-2583-495E-8B7F-546D1F15AE32}" type="slidenum">
              <a:rPr lang="en-US" smtClean="0"/>
              <a:pPr/>
              <a:t>7</a:t>
            </a:fld>
            <a:endParaRPr lang="en-US" dirty="0"/>
          </a:p>
        </p:txBody>
      </p:sp>
      <p:sp>
        <p:nvSpPr>
          <p:cNvPr id="10" name="Text Placeholder 2">
            <a:extLst>
              <a:ext uri="{FF2B5EF4-FFF2-40B4-BE49-F238E27FC236}">
                <a16:creationId xmlns:a16="http://schemas.microsoft.com/office/drawing/2014/main" id="{4CE9EBF3-F9F7-453F-AE11-FA406E56A49A}"/>
              </a:ext>
            </a:extLst>
          </p:cNvPr>
          <p:cNvSpPr txBox="1">
            <a:spLocks/>
          </p:cNvSpPr>
          <p:nvPr/>
        </p:nvSpPr>
        <p:spPr>
          <a:xfrm>
            <a:off x="542718" y="3589423"/>
            <a:ext cx="8666676" cy="276999"/>
          </a:xfrm>
          <a:prstGeom prst="rect">
            <a:avLst/>
          </a:prstGeom>
          <a:solidFill>
            <a:srgbClr val="B9E4FF"/>
          </a:solidFill>
        </p:spPr>
        <p:txBody>
          <a:bodyPr vert="horz" lIns="0" tIns="0" rIns="0" bIns="0" rtlCol="0" anchor="ctr">
            <a:noAutofit/>
          </a:bodyPr>
          <a:lstStyle>
            <a:lvl1pPr indent="0" algn="ctr">
              <a:lnSpc>
                <a:spcPct val="110000"/>
              </a:lnSpc>
              <a:spcBef>
                <a:spcPts val="1000"/>
              </a:spcBef>
              <a:buClr>
                <a:srgbClr val="FF0000"/>
              </a:buClr>
              <a:buSzPct val="80000"/>
              <a:buFont typeface="Wingdings" pitchFamily="2" charset="2"/>
              <a:buNone/>
              <a:defRPr lang="en-US" sz="1200" b="1" smtClean="0">
                <a:latin typeface="Calibri" pitchFamily="34" charset="0"/>
              </a:defRPr>
            </a:lvl1pPr>
            <a:lvl2pPr indent="0">
              <a:lnSpc>
                <a:spcPct val="110000"/>
              </a:lnSpc>
              <a:spcBef>
                <a:spcPts val="200"/>
              </a:spcBef>
              <a:buClr>
                <a:schemeClr val="accent3"/>
              </a:buClr>
              <a:buSzPct val="90000"/>
              <a:buFont typeface="Wingdings" pitchFamily="2" charset="2"/>
              <a:buNone/>
              <a:defRPr sz="2000" b="1">
                <a:latin typeface="Calibri" pitchFamily="34" charset="0"/>
              </a:defRPr>
            </a:lvl2pPr>
            <a:lvl3pPr indent="0">
              <a:lnSpc>
                <a:spcPct val="110000"/>
              </a:lnSpc>
              <a:spcBef>
                <a:spcPts val="200"/>
              </a:spcBef>
              <a:buClr>
                <a:schemeClr val="bg1">
                  <a:lumMod val="75000"/>
                </a:schemeClr>
              </a:buClr>
              <a:buFont typeface="Arial" pitchFamily="34" charset="0"/>
              <a:buNone/>
              <a:defRPr b="1">
                <a:latin typeface="Calibri" pitchFamily="34" charset="0"/>
              </a:defRPr>
            </a:lvl3pPr>
            <a:lvl4pPr indent="0">
              <a:lnSpc>
                <a:spcPct val="110000"/>
              </a:lnSpc>
              <a:spcBef>
                <a:spcPts val="200"/>
              </a:spcBef>
              <a:buClr>
                <a:schemeClr val="bg1">
                  <a:lumMod val="75000"/>
                </a:schemeClr>
              </a:buClr>
              <a:buFont typeface="Arial" pitchFamily="34" charset="0"/>
              <a:buNone/>
              <a:defRPr sz="1600" b="1">
                <a:latin typeface="Calibri" pitchFamily="34" charset="0"/>
              </a:defRPr>
            </a:lvl4pPr>
            <a:lvl5pPr indent="0">
              <a:lnSpc>
                <a:spcPct val="110000"/>
              </a:lnSpc>
              <a:spcBef>
                <a:spcPts val="200"/>
              </a:spcBef>
              <a:buClr>
                <a:schemeClr val="bg1">
                  <a:lumMod val="75000"/>
                </a:schemeClr>
              </a:buClr>
              <a:buFont typeface="Arial" pitchFamily="34" charset="0"/>
              <a:buNone/>
              <a:defRPr sz="1600" b="1">
                <a:latin typeface="Calibri" pitchFamily="34" charset="0"/>
              </a:defRPr>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r>
              <a:rPr lang="en-US" sz="1400" dirty="0">
                <a:latin typeface="Cambria" panose="02040503050406030204" pitchFamily="18" charset="0"/>
              </a:rPr>
              <a:t>Negligible Operating Expenses</a:t>
            </a:r>
          </a:p>
        </p:txBody>
      </p:sp>
      <p:sp>
        <p:nvSpPr>
          <p:cNvPr id="16" name="Text Placeholder 2">
            <a:extLst>
              <a:ext uri="{FF2B5EF4-FFF2-40B4-BE49-F238E27FC236}">
                <a16:creationId xmlns:a16="http://schemas.microsoft.com/office/drawing/2014/main" id="{110FBD16-2F65-4C04-B558-B7519170D7EA}"/>
              </a:ext>
            </a:extLst>
          </p:cNvPr>
          <p:cNvSpPr txBox="1">
            <a:spLocks/>
          </p:cNvSpPr>
          <p:nvPr/>
        </p:nvSpPr>
        <p:spPr>
          <a:xfrm>
            <a:off x="544230" y="856471"/>
            <a:ext cx="8755887" cy="276999"/>
          </a:xfrm>
          <a:prstGeom prst="rect">
            <a:avLst/>
          </a:prstGeom>
          <a:solidFill>
            <a:srgbClr val="B9E4FF"/>
          </a:solidFill>
        </p:spPr>
        <p:txBody>
          <a:bodyPr vert="horz" lIns="0" tIns="0" rIns="0" bIns="0" rtlCol="0" anchor="ctr">
            <a:noAutofit/>
          </a:bodyPr>
          <a:lstStyle>
            <a:lvl1pPr indent="0" algn="ctr">
              <a:lnSpc>
                <a:spcPct val="110000"/>
              </a:lnSpc>
              <a:spcBef>
                <a:spcPts val="1000"/>
              </a:spcBef>
              <a:buClr>
                <a:srgbClr val="FF0000"/>
              </a:buClr>
              <a:buSzPct val="80000"/>
              <a:buFont typeface="Wingdings" pitchFamily="2" charset="2"/>
              <a:buNone/>
              <a:defRPr lang="en-US" sz="1200" b="1" smtClean="0">
                <a:latin typeface="Calibri" pitchFamily="34" charset="0"/>
              </a:defRPr>
            </a:lvl1pPr>
            <a:lvl2pPr indent="0">
              <a:lnSpc>
                <a:spcPct val="110000"/>
              </a:lnSpc>
              <a:spcBef>
                <a:spcPts val="200"/>
              </a:spcBef>
              <a:buClr>
                <a:schemeClr val="accent3"/>
              </a:buClr>
              <a:buSzPct val="90000"/>
              <a:buFont typeface="Wingdings" pitchFamily="2" charset="2"/>
              <a:buNone/>
              <a:defRPr sz="2000" b="1">
                <a:latin typeface="Calibri" pitchFamily="34" charset="0"/>
              </a:defRPr>
            </a:lvl2pPr>
            <a:lvl3pPr indent="0">
              <a:lnSpc>
                <a:spcPct val="110000"/>
              </a:lnSpc>
              <a:spcBef>
                <a:spcPts val="200"/>
              </a:spcBef>
              <a:buClr>
                <a:schemeClr val="bg1">
                  <a:lumMod val="75000"/>
                </a:schemeClr>
              </a:buClr>
              <a:buFont typeface="Arial" pitchFamily="34" charset="0"/>
              <a:buNone/>
              <a:defRPr b="1">
                <a:latin typeface="Calibri" pitchFamily="34" charset="0"/>
              </a:defRPr>
            </a:lvl3pPr>
            <a:lvl4pPr indent="0">
              <a:lnSpc>
                <a:spcPct val="110000"/>
              </a:lnSpc>
              <a:spcBef>
                <a:spcPts val="200"/>
              </a:spcBef>
              <a:buClr>
                <a:schemeClr val="bg1">
                  <a:lumMod val="75000"/>
                </a:schemeClr>
              </a:buClr>
              <a:buFont typeface="Arial" pitchFamily="34" charset="0"/>
              <a:buNone/>
              <a:defRPr sz="1600" b="1">
                <a:latin typeface="Calibri" pitchFamily="34" charset="0"/>
              </a:defRPr>
            </a:lvl4pPr>
            <a:lvl5pPr indent="0">
              <a:lnSpc>
                <a:spcPct val="110000"/>
              </a:lnSpc>
              <a:spcBef>
                <a:spcPts val="200"/>
              </a:spcBef>
              <a:buClr>
                <a:schemeClr val="bg1">
                  <a:lumMod val="75000"/>
                </a:schemeClr>
              </a:buClr>
              <a:buFont typeface="Arial" pitchFamily="34" charset="0"/>
              <a:buNone/>
              <a:defRPr sz="1600" b="1">
                <a:latin typeface="Calibri" pitchFamily="34" charset="0"/>
              </a:defRPr>
            </a:lvl5pPr>
            <a:lvl6pPr indent="0">
              <a:spcBef>
                <a:spcPct val="20000"/>
              </a:spcBef>
              <a:buFont typeface="Arial" pitchFamily="34" charset="0"/>
              <a:buNone/>
              <a:defRPr sz="1600" b="1"/>
            </a:lvl6pPr>
            <a:lvl7pPr indent="0">
              <a:spcBef>
                <a:spcPct val="20000"/>
              </a:spcBef>
              <a:buFont typeface="Arial" pitchFamily="34" charset="0"/>
              <a:buNone/>
              <a:defRPr sz="1600" b="1"/>
            </a:lvl7pPr>
            <a:lvl8pPr indent="0">
              <a:spcBef>
                <a:spcPct val="20000"/>
              </a:spcBef>
              <a:buFont typeface="Arial" pitchFamily="34" charset="0"/>
              <a:buNone/>
              <a:defRPr sz="1600" b="1"/>
            </a:lvl8pPr>
            <a:lvl9pPr indent="0">
              <a:spcBef>
                <a:spcPct val="20000"/>
              </a:spcBef>
              <a:buFont typeface="Arial" pitchFamily="34" charset="0"/>
              <a:buNone/>
              <a:defRPr sz="1600" b="1"/>
            </a:lvl9pPr>
          </a:lstStyle>
          <a:p>
            <a:r>
              <a:rPr lang="en-US" sz="1400" dirty="0">
                <a:latin typeface="Cambria" panose="02040503050406030204" pitchFamily="18" charset="0"/>
              </a:rPr>
              <a:t>Net Interest Income &amp; PAT</a:t>
            </a:r>
          </a:p>
        </p:txBody>
      </p:sp>
      <p:sp>
        <p:nvSpPr>
          <p:cNvPr id="8" name="Content Placeholder 1">
            <a:extLst>
              <a:ext uri="{FF2B5EF4-FFF2-40B4-BE49-F238E27FC236}">
                <a16:creationId xmlns:a16="http://schemas.microsoft.com/office/drawing/2014/main" id="{9E378234-F145-B247-9E6C-26563A2B14D5}"/>
              </a:ext>
            </a:extLst>
          </p:cNvPr>
          <p:cNvSpPr txBox="1">
            <a:spLocks/>
          </p:cNvSpPr>
          <p:nvPr/>
        </p:nvSpPr>
        <p:spPr>
          <a:xfrm>
            <a:off x="144666" y="6291688"/>
            <a:ext cx="7772400" cy="123111"/>
          </a:xfrm>
          <a:prstGeom prst="rect">
            <a:avLst/>
          </a:prstGeom>
        </p:spPr>
        <p:txBody>
          <a:bodyPr vert="horz" wrap="square" lIns="0" tIns="0" rIns="0" bIns="0" rtlCol="0" anchor="t">
            <a:spAutoFit/>
          </a:bodyPr>
          <a:lstStyle>
            <a:lvl1pPr marL="228600" indent="-228600" algn="l" defTabSz="914400" rtl="0" eaLnBrk="1" latinLnBrk="0" hangingPunct="1">
              <a:lnSpc>
                <a:spcPct val="100000"/>
              </a:lnSpc>
              <a:spcBef>
                <a:spcPts val="0"/>
              </a:spcBef>
              <a:buClr>
                <a:srgbClr val="FF0000"/>
              </a:buClr>
              <a:buSzPct val="80000"/>
              <a:buFontTx/>
              <a:buNone/>
              <a:defRPr sz="800" b="1" i="1" kern="1200">
                <a:solidFill>
                  <a:schemeClr val="tx1"/>
                </a:solidFill>
                <a:latin typeface="Calibri" pitchFamily="34" charset="0"/>
                <a:ea typeface="+mn-ea"/>
                <a:cs typeface="+mn-cs"/>
              </a:defRPr>
            </a:lvl1pPr>
            <a:lvl2pPr marL="457200" indent="-228600" algn="l" defTabSz="914400" rtl="0" eaLnBrk="1" latinLnBrk="0" hangingPunct="1">
              <a:lnSpc>
                <a:spcPct val="110000"/>
              </a:lnSpc>
              <a:spcBef>
                <a:spcPts val="200"/>
              </a:spcBef>
              <a:buClr>
                <a:schemeClr val="accent3"/>
              </a:buClr>
              <a:buSzPct val="90000"/>
              <a:buFont typeface="Wingdings" pitchFamily="2" charset="2"/>
              <a:buChar char=""/>
              <a:defRPr sz="1200" kern="1200">
                <a:solidFill>
                  <a:schemeClr val="tx1"/>
                </a:solidFill>
                <a:latin typeface="Calibri" pitchFamily="34" charset="0"/>
                <a:ea typeface="+mn-ea"/>
                <a:cs typeface="+mn-cs"/>
              </a:defRPr>
            </a:lvl2pPr>
            <a:lvl3pPr marL="6858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3pPr>
            <a:lvl4pPr marL="9144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4pPr>
            <a:lvl5pPr marL="1143000" indent="-228600" algn="l" defTabSz="914400" rtl="0" eaLnBrk="1" latinLnBrk="0" hangingPunct="1">
              <a:lnSpc>
                <a:spcPct val="110000"/>
              </a:lnSpc>
              <a:spcBef>
                <a:spcPts val="200"/>
              </a:spcBef>
              <a:buClr>
                <a:schemeClr val="bg1">
                  <a:lumMod val="75000"/>
                </a:schemeClr>
              </a:buClr>
              <a:buFont typeface="Arial"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i="0" dirty="0">
                <a:latin typeface="Cambria" panose="02040503050406030204" pitchFamily="18" charset="0"/>
              </a:rPr>
              <a:t>All figures are in INR Crore, unless specified otherwise</a:t>
            </a:r>
          </a:p>
        </p:txBody>
      </p:sp>
      <p:graphicFrame>
        <p:nvGraphicFramePr>
          <p:cNvPr id="9" name="Chart 8">
            <a:extLst>
              <a:ext uri="{FF2B5EF4-FFF2-40B4-BE49-F238E27FC236}">
                <a16:creationId xmlns:a16="http://schemas.microsoft.com/office/drawing/2014/main" id="{99D0E920-0098-0742-851F-4EA976D9AD3D}"/>
              </a:ext>
            </a:extLst>
          </p:cNvPr>
          <p:cNvGraphicFramePr>
            <a:graphicFrameLocks/>
          </p:cNvGraphicFramePr>
          <p:nvPr>
            <p:extLst>
              <p:ext uri="{D42A27DB-BD31-4B8C-83A1-F6EECF244321}">
                <p14:modId xmlns:p14="http://schemas.microsoft.com/office/powerpoint/2010/main" val="492525257"/>
              </p:ext>
            </p:extLst>
          </p:nvPr>
        </p:nvGraphicFramePr>
        <p:xfrm>
          <a:off x="1003608" y="1229502"/>
          <a:ext cx="7961971" cy="2318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52D9235A-92D5-AB40-B9DC-41EB81A33F4E}"/>
              </a:ext>
            </a:extLst>
          </p:cNvPr>
          <p:cNvGraphicFramePr>
            <a:graphicFrameLocks/>
          </p:cNvGraphicFramePr>
          <p:nvPr>
            <p:extLst>
              <p:ext uri="{D42A27DB-BD31-4B8C-83A1-F6EECF244321}">
                <p14:modId xmlns:p14="http://schemas.microsoft.com/office/powerpoint/2010/main" val="464169876"/>
              </p:ext>
            </p:extLst>
          </p:nvPr>
        </p:nvGraphicFramePr>
        <p:xfrm>
          <a:off x="735980" y="4024938"/>
          <a:ext cx="8318810" cy="20867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042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251" y="260712"/>
            <a:ext cx="9418320" cy="276999"/>
          </a:xfrm>
        </p:spPr>
        <p:txBody>
          <a:bodyPr/>
          <a:lstStyle/>
          <a:p>
            <a:pPr marL="457200" algn="ctr"/>
            <a:r>
              <a:rPr lang="en-US" dirty="0">
                <a:latin typeface="Cambria" panose="02040503050406030204" pitchFamily="18" charset="0"/>
              </a:rPr>
              <a:t>Consistent Financial Performance</a:t>
            </a:r>
          </a:p>
        </p:txBody>
      </p:sp>
      <p:sp>
        <p:nvSpPr>
          <p:cNvPr id="4" name="Slide Number Placeholder 3"/>
          <p:cNvSpPr>
            <a:spLocks noGrp="1"/>
          </p:cNvSpPr>
          <p:nvPr>
            <p:ph type="sldNum" sz="quarter" idx="12"/>
          </p:nvPr>
        </p:nvSpPr>
        <p:spPr>
          <a:xfrm>
            <a:off x="4887277" y="6594808"/>
            <a:ext cx="131446" cy="153888"/>
          </a:xfrm>
        </p:spPr>
        <p:txBody>
          <a:bodyPr/>
          <a:lstStyle/>
          <a:p>
            <a:fld id="{1F63F883-2583-495E-8B7F-546D1F15AE32}" type="slidenum">
              <a:rPr lang="en-US" smtClean="0">
                <a:highlight>
                  <a:srgbClr val="FFFF00"/>
                </a:highlight>
              </a:rPr>
              <a:pPr/>
              <a:t>8</a:t>
            </a:fld>
            <a:endParaRPr lang="en-US" dirty="0">
              <a:highlight>
                <a:srgbClr val="FFFF00"/>
              </a:highlight>
            </a:endParaRPr>
          </a:p>
        </p:txBody>
      </p:sp>
      <p:sp>
        <p:nvSpPr>
          <p:cNvPr id="16" name="Text Placeholder 15"/>
          <p:cNvSpPr>
            <a:spLocks noGrp="1"/>
          </p:cNvSpPr>
          <p:nvPr>
            <p:ph type="body" idx="21"/>
          </p:nvPr>
        </p:nvSpPr>
        <p:spPr>
          <a:xfrm>
            <a:off x="457200" y="968031"/>
            <a:ext cx="4430077" cy="274320"/>
          </a:xfrm>
          <a:solidFill>
            <a:schemeClr val="accent3">
              <a:lumMod val="20000"/>
              <a:lumOff val="80000"/>
            </a:schemeClr>
          </a:solidFill>
        </p:spPr>
        <p:txBody>
          <a:bodyPr/>
          <a:lstStyle/>
          <a:p>
            <a:r>
              <a:rPr lang="en-IN" dirty="0">
                <a:latin typeface="Cambria" panose="02040503050406030204" pitchFamily="18" charset="0"/>
              </a:rPr>
              <a:t>Return Ratios</a:t>
            </a:r>
            <a:endParaRPr lang="en-IN" baseline="30000" dirty="0">
              <a:latin typeface="Cambria" panose="02040503050406030204" pitchFamily="18" charset="0"/>
            </a:endParaRPr>
          </a:p>
        </p:txBody>
      </p:sp>
      <p:sp>
        <p:nvSpPr>
          <p:cNvPr id="20" name="Text Placeholder 19"/>
          <p:cNvSpPr>
            <a:spLocks noGrp="1"/>
          </p:cNvSpPr>
          <p:nvPr>
            <p:ph type="body" idx="25"/>
          </p:nvPr>
        </p:nvSpPr>
        <p:spPr>
          <a:xfrm>
            <a:off x="5402733" y="968031"/>
            <a:ext cx="4044838" cy="274320"/>
          </a:xfrm>
          <a:solidFill>
            <a:schemeClr val="accent3">
              <a:lumMod val="20000"/>
              <a:lumOff val="80000"/>
            </a:schemeClr>
          </a:solidFill>
        </p:spPr>
        <p:txBody>
          <a:bodyPr wrap="none"/>
          <a:lstStyle/>
          <a:p>
            <a:r>
              <a:rPr lang="en-IN" sz="1150" dirty="0">
                <a:latin typeface="Cambria" panose="02040503050406030204" pitchFamily="18" charset="0"/>
              </a:rPr>
              <a:t>CRAR and Net Gearing Ratio</a:t>
            </a:r>
          </a:p>
        </p:txBody>
      </p:sp>
      <p:cxnSp>
        <p:nvCxnSpPr>
          <p:cNvPr id="19" name="Straight Connector 18"/>
          <p:cNvCxnSpPr/>
          <p:nvPr/>
        </p:nvCxnSpPr>
        <p:spPr>
          <a:xfrm>
            <a:off x="-1552127" y="1400719"/>
            <a:ext cx="0" cy="18288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4"/>
          </p:nvPr>
        </p:nvSpPr>
        <p:spPr>
          <a:xfrm>
            <a:off x="155817" y="6223649"/>
            <a:ext cx="7772400" cy="123111"/>
          </a:xfrm>
        </p:spPr>
        <p:txBody>
          <a:bodyPr/>
          <a:lstStyle/>
          <a:p>
            <a:r>
              <a:rPr lang="en-US" b="0" i="0" dirty="0">
                <a:latin typeface="Cambria" panose="02040503050406030204" pitchFamily="18" charset="0"/>
              </a:rPr>
              <a:t>(*)  All figures are in INR Crore, unless specified otherwise</a:t>
            </a:r>
          </a:p>
        </p:txBody>
      </p:sp>
      <p:graphicFrame>
        <p:nvGraphicFramePr>
          <p:cNvPr id="17" name="Chart 16">
            <a:extLst>
              <a:ext uri="{FF2B5EF4-FFF2-40B4-BE49-F238E27FC236}">
                <a16:creationId xmlns:a16="http://schemas.microsoft.com/office/drawing/2014/main" id="{183A87C9-18C9-0C48-8CA8-F5323CE7D7AA}"/>
              </a:ext>
            </a:extLst>
          </p:cNvPr>
          <p:cNvGraphicFramePr>
            <a:graphicFrameLocks/>
          </p:cNvGraphicFramePr>
          <p:nvPr>
            <p:extLst>
              <p:ext uri="{D42A27DB-BD31-4B8C-83A1-F6EECF244321}">
                <p14:modId xmlns:p14="http://schemas.microsoft.com/office/powerpoint/2010/main" val="3991216510"/>
              </p:ext>
            </p:extLst>
          </p:nvPr>
        </p:nvGraphicFramePr>
        <p:xfrm>
          <a:off x="449098" y="1490400"/>
          <a:ext cx="4438179" cy="22305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E0F34B14-0106-BB46-B8DA-DE3D19A32CD2}"/>
              </a:ext>
            </a:extLst>
          </p:cNvPr>
          <p:cNvGraphicFramePr>
            <a:graphicFrameLocks/>
          </p:cNvGraphicFramePr>
          <p:nvPr>
            <p:extLst>
              <p:ext uri="{D42A27DB-BD31-4B8C-83A1-F6EECF244321}">
                <p14:modId xmlns:p14="http://schemas.microsoft.com/office/powerpoint/2010/main" val="3090871768"/>
              </p:ext>
            </p:extLst>
          </p:nvPr>
        </p:nvGraphicFramePr>
        <p:xfrm>
          <a:off x="5393412" y="1378414"/>
          <a:ext cx="4054159" cy="2342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E770319D-A302-4A4C-A691-21AF6876362D}"/>
              </a:ext>
            </a:extLst>
          </p:cNvPr>
          <p:cNvGraphicFramePr>
            <a:graphicFrameLocks/>
          </p:cNvGraphicFramePr>
          <p:nvPr>
            <p:extLst>
              <p:ext uri="{D42A27DB-BD31-4B8C-83A1-F6EECF244321}">
                <p14:modId xmlns:p14="http://schemas.microsoft.com/office/powerpoint/2010/main" val="4115759083"/>
              </p:ext>
            </p:extLst>
          </p:nvPr>
        </p:nvGraphicFramePr>
        <p:xfrm>
          <a:off x="2713293" y="4217019"/>
          <a:ext cx="4546151" cy="1993836"/>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 Placeholder 15">
            <a:extLst>
              <a:ext uri="{FF2B5EF4-FFF2-40B4-BE49-F238E27FC236}">
                <a16:creationId xmlns:a16="http://schemas.microsoft.com/office/drawing/2014/main" id="{87D0108E-6F5A-A647-A745-9E5005A5EC3B}"/>
              </a:ext>
            </a:extLst>
          </p:cNvPr>
          <p:cNvSpPr txBox="1">
            <a:spLocks/>
          </p:cNvSpPr>
          <p:nvPr/>
        </p:nvSpPr>
        <p:spPr>
          <a:xfrm>
            <a:off x="2672238" y="3732282"/>
            <a:ext cx="4546151" cy="274320"/>
          </a:xfrm>
          <a:prstGeom prst="rect">
            <a:avLst/>
          </a:prstGeom>
          <a:solidFill>
            <a:schemeClr val="accent3">
              <a:lumMod val="20000"/>
              <a:lumOff val="80000"/>
            </a:schemeClr>
          </a:solidFill>
        </p:spPr>
        <p:txBody>
          <a:bodyPr vert="horz" lIns="0" tIns="0" rIns="0" bIns="0" rtlCol="0" anchor="ctr">
            <a:noAutofit/>
          </a:bodyPr>
          <a:lstStyle>
            <a:lvl1pPr marL="0" indent="0" algn="ctr" defTabSz="914400" rtl="0" eaLnBrk="1" latinLnBrk="0" hangingPunct="1">
              <a:lnSpc>
                <a:spcPct val="110000"/>
              </a:lnSpc>
              <a:spcBef>
                <a:spcPts val="1000"/>
              </a:spcBef>
              <a:buClr>
                <a:srgbClr val="FF0000"/>
              </a:buClr>
              <a:buSzPct val="80000"/>
              <a:buFont typeface="Wingdings" pitchFamily="2" charset="2"/>
              <a:buNone/>
              <a:defRPr lang="en-US" sz="1200" b="1" kern="1200" smtClean="0">
                <a:solidFill>
                  <a:schemeClr val="tx1"/>
                </a:solidFill>
                <a:latin typeface="Calibri" pitchFamily="34" charset="0"/>
                <a:ea typeface="+mn-ea"/>
                <a:cs typeface="+mn-cs"/>
              </a:defRPr>
            </a:lvl1pPr>
            <a:lvl2pPr marL="457200" indent="0" algn="l" defTabSz="914400" rtl="0" eaLnBrk="1" latinLnBrk="0" hangingPunct="1">
              <a:lnSpc>
                <a:spcPct val="110000"/>
              </a:lnSpc>
              <a:spcBef>
                <a:spcPts val="200"/>
              </a:spcBef>
              <a:buClr>
                <a:schemeClr val="accent3"/>
              </a:buClr>
              <a:buSzPct val="90000"/>
              <a:buFont typeface="Wingdings" pitchFamily="2" charset="2"/>
              <a:buNone/>
              <a:defRPr sz="2000" b="1" kern="1200">
                <a:solidFill>
                  <a:schemeClr val="tx1"/>
                </a:solidFill>
                <a:latin typeface="Calibri" pitchFamily="34" charset="0"/>
                <a:ea typeface="+mn-ea"/>
                <a:cs typeface="+mn-cs"/>
              </a:defRPr>
            </a:lvl2pPr>
            <a:lvl3pPr marL="914400" indent="0" algn="l" defTabSz="914400" rtl="0" eaLnBrk="1" latinLnBrk="0" hangingPunct="1">
              <a:lnSpc>
                <a:spcPct val="110000"/>
              </a:lnSpc>
              <a:spcBef>
                <a:spcPts val="200"/>
              </a:spcBef>
              <a:buClr>
                <a:schemeClr val="bg1">
                  <a:lumMod val="75000"/>
                </a:schemeClr>
              </a:buClr>
              <a:buFont typeface="Arial" pitchFamily="34" charset="0"/>
              <a:buNone/>
              <a:defRPr sz="1800" b="1" kern="1200">
                <a:solidFill>
                  <a:schemeClr val="tx1"/>
                </a:solidFill>
                <a:latin typeface="Calibri" pitchFamily="34" charset="0"/>
                <a:ea typeface="+mn-ea"/>
                <a:cs typeface="+mn-cs"/>
              </a:defRPr>
            </a:lvl3pPr>
            <a:lvl4pPr marL="1371600" indent="0" algn="l" defTabSz="914400" rtl="0" eaLnBrk="1" latinLnBrk="0" hangingPunct="1">
              <a:lnSpc>
                <a:spcPct val="110000"/>
              </a:lnSpc>
              <a:spcBef>
                <a:spcPts val="200"/>
              </a:spcBef>
              <a:buClr>
                <a:schemeClr val="bg1">
                  <a:lumMod val="75000"/>
                </a:schemeClr>
              </a:buClr>
              <a:buFont typeface="Arial" pitchFamily="34" charset="0"/>
              <a:buNone/>
              <a:defRPr sz="1600" b="1" kern="1200">
                <a:solidFill>
                  <a:schemeClr val="tx1"/>
                </a:solidFill>
                <a:latin typeface="Calibri" pitchFamily="34" charset="0"/>
                <a:ea typeface="+mn-ea"/>
                <a:cs typeface="+mn-cs"/>
              </a:defRPr>
            </a:lvl4pPr>
            <a:lvl5pPr marL="1828800" indent="0" algn="l" defTabSz="914400" rtl="0" eaLnBrk="1" latinLnBrk="0" hangingPunct="1">
              <a:lnSpc>
                <a:spcPct val="110000"/>
              </a:lnSpc>
              <a:spcBef>
                <a:spcPts val="200"/>
              </a:spcBef>
              <a:buClr>
                <a:schemeClr val="bg1">
                  <a:lumMod val="75000"/>
                </a:schemeClr>
              </a:buClr>
              <a:buFont typeface="Arial" pitchFamily="34" charset="0"/>
              <a:buNone/>
              <a:defRPr sz="1600" b="1" kern="1200">
                <a:solidFill>
                  <a:schemeClr val="tx1"/>
                </a:solidFill>
                <a:latin typeface="Calibri" pitchFamily="34"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IN" dirty="0">
                <a:latin typeface="Cambria" panose="02040503050406030204" pitchFamily="18" charset="0"/>
              </a:rPr>
              <a:t>Net Interest Margin</a:t>
            </a:r>
            <a:endParaRPr lang="en-IN" baseline="30000" dirty="0">
              <a:latin typeface="Cambria" panose="02040503050406030204" pitchFamily="18" charset="0"/>
            </a:endParaRPr>
          </a:p>
        </p:txBody>
      </p:sp>
    </p:spTree>
    <p:extLst>
      <p:ext uri="{BB962C8B-B14F-4D97-AF65-F5344CB8AC3E}">
        <p14:creationId xmlns:p14="http://schemas.microsoft.com/office/powerpoint/2010/main" val="363731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mbria" panose="02040503050406030204" pitchFamily="18" charset="0"/>
              </a:rPr>
              <a:t>Key Ratios- Q2 of FY 2021-22</a:t>
            </a:r>
            <a:endParaRPr lang="en-IN" dirty="0">
              <a:latin typeface="Cambria" panose="02040503050406030204" pitchFamily="18" charset="0"/>
            </a:endParaRPr>
          </a:p>
        </p:txBody>
      </p:sp>
      <p:graphicFrame>
        <p:nvGraphicFramePr>
          <p:cNvPr id="10" name="Table 10">
            <a:extLst>
              <a:ext uri="{FF2B5EF4-FFF2-40B4-BE49-F238E27FC236}">
                <a16:creationId xmlns:a16="http://schemas.microsoft.com/office/drawing/2014/main" id="{669805C4-08A6-4D1B-96C2-337DB5D09078}"/>
              </a:ext>
            </a:extLst>
          </p:cNvPr>
          <p:cNvGraphicFramePr>
            <a:graphicFrameLocks noGrp="1"/>
          </p:cNvGraphicFramePr>
          <p:nvPr>
            <p:ph idx="1"/>
            <p:extLst>
              <p:ext uri="{D42A27DB-BD31-4B8C-83A1-F6EECF244321}">
                <p14:modId xmlns:p14="http://schemas.microsoft.com/office/powerpoint/2010/main" val="4242741291"/>
              </p:ext>
            </p:extLst>
          </p:nvPr>
        </p:nvGraphicFramePr>
        <p:xfrm>
          <a:off x="1390752" y="1532228"/>
          <a:ext cx="7278383" cy="2803829"/>
        </p:xfrm>
        <a:graphic>
          <a:graphicData uri="http://schemas.openxmlformats.org/drawingml/2006/table">
            <a:tbl>
              <a:tblPr firstRow="1" bandRow="1">
                <a:tableStyleId>{21E4AEA4-8DFA-4A89-87EB-49C32662AFE0}</a:tableStyleId>
              </a:tblPr>
              <a:tblGrid>
                <a:gridCol w="3442717">
                  <a:extLst>
                    <a:ext uri="{9D8B030D-6E8A-4147-A177-3AD203B41FA5}">
                      <a16:colId xmlns:a16="http://schemas.microsoft.com/office/drawing/2014/main" val="576817802"/>
                    </a:ext>
                  </a:extLst>
                </a:gridCol>
                <a:gridCol w="3835666">
                  <a:extLst>
                    <a:ext uri="{9D8B030D-6E8A-4147-A177-3AD203B41FA5}">
                      <a16:colId xmlns:a16="http://schemas.microsoft.com/office/drawing/2014/main" val="1184883003"/>
                    </a:ext>
                  </a:extLst>
                </a:gridCol>
              </a:tblGrid>
              <a:tr h="566513">
                <a:tc>
                  <a:txBody>
                    <a:bodyPr/>
                    <a:lstStyle/>
                    <a:p>
                      <a:pPr algn="ctr"/>
                      <a:r>
                        <a:rPr lang="en-US" sz="1500" dirty="0">
                          <a:solidFill>
                            <a:srgbClr val="D3E8F5"/>
                          </a:solidFill>
                          <a:latin typeface="Cambria" panose="02040503050406030204" pitchFamily="18" charset="0"/>
                        </a:rPr>
                        <a:t>Particulars</a:t>
                      </a:r>
                    </a:p>
                  </a:txBody>
                  <a:tcPr anchor="ctr"/>
                </a:tc>
                <a:tc>
                  <a:txBody>
                    <a:bodyPr/>
                    <a:lstStyle/>
                    <a:p>
                      <a:pPr algn="ctr"/>
                      <a:r>
                        <a:rPr lang="en-US" sz="1500" dirty="0">
                          <a:solidFill>
                            <a:srgbClr val="D3E8F5"/>
                          </a:solidFill>
                          <a:latin typeface="Cambria" panose="02040503050406030204" pitchFamily="18" charset="0"/>
                        </a:rPr>
                        <a:t>Quarter-ended 30</a:t>
                      </a:r>
                      <a:r>
                        <a:rPr lang="en-US" sz="1500" baseline="30000" dirty="0">
                          <a:solidFill>
                            <a:srgbClr val="D3E8F5"/>
                          </a:solidFill>
                          <a:latin typeface="Cambria" panose="02040503050406030204" pitchFamily="18" charset="0"/>
                        </a:rPr>
                        <a:t>th</a:t>
                      </a:r>
                      <a:r>
                        <a:rPr lang="en-US" sz="1500" dirty="0">
                          <a:solidFill>
                            <a:srgbClr val="D3E8F5"/>
                          </a:solidFill>
                          <a:latin typeface="Cambria" panose="02040503050406030204" pitchFamily="18" charset="0"/>
                        </a:rPr>
                        <a:t> September 2021</a:t>
                      </a:r>
                    </a:p>
                  </a:txBody>
                  <a:tcPr anchor="ctr"/>
                </a:tc>
                <a:extLst>
                  <a:ext uri="{0D108BD9-81ED-4DB2-BD59-A6C34878D82A}">
                    <a16:rowId xmlns:a16="http://schemas.microsoft.com/office/drawing/2014/main" val="3816374587"/>
                  </a:ext>
                </a:extLst>
              </a:tr>
              <a:tr h="559329">
                <a:tc>
                  <a:txBody>
                    <a:bodyPr/>
                    <a:lstStyle/>
                    <a:p>
                      <a:r>
                        <a:rPr lang="en-US" sz="1500" b="1" dirty="0">
                          <a:latin typeface="Cambria" panose="02040503050406030204" pitchFamily="18" charset="0"/>
                        </a:rPr>
                        <a:t>Net Interest Margin</a:t>
                      </a:r>
                    </a:p>
                  </a:txBody>
                  <a:tcPr anchor="ctr"/>
                </a:tc>
                <a:tc>
                  <a:txBody>
                    <a:bodyPr/>
                    <a:lstStyle/>
                    <a:p>
                      <a:r>
                        <a:rPr lang="en-US" sz="1500" dirty="0">
                          <a:latin typeface="Cambria" panose="02040503050406030204" pitchFamily="18" charset="0"/>
                        </a:rPr>
                        <a:t>1 .64% </a:t>
                      </a:r>
                      <a:r>
                        <a:rPr lang="en-US" sz="1050" b="0" dirty="0">
                          <a:latin typeface="Cambria" panose="02040503050406030204" pitchFamily="18" charset="0"/>
                        </a:rPr>
                        <a:t>(Annualized)</a:t>
                      </a:r>
                      <a:endParaRPr lang="en-US" sz="1500" b="0" dirty="0">
                        <a:latin typeface="Cambria" panose="02040503050406030204" pitchFamily="18" charset="0"/>
                      </a:endParaRPr>
                    </a:p>
                  </a:txBody>
                  <a:tcPr anchor="ctr"/>
                </a:tc>
                <a:extLst>
                  <a:ext uri="{0D108BD9-81ED-4DB2-BD59-A6C34878D82A}">
                    <a16:rowId xmlns:a16="http://schemas.microsoft.com/office/drawing/2014/main" val="841463643"/>
                  </a:ext>
                </a:extLst>
              </a:tr>
              <a:tr h="559329">
                <a:tc>
                  <a:txBody>
                    <a:bodyPr/>
                    <a:lstStyle/>
                    <a:p>
                      <a:r>
                        <a:rPr lang="en-US" sz="1500" b="1" dirty="0">
                          <a:latin typeface="Cambria" panose="02040503050406030204" pitchFamily="18" charset="0"/>
                        </a:rPr>
                        <a:t>Return </a:t>
                      </a:r>
                      <a:r>
                        <a:rPr lang="en-US" sz="1500" b="1">
                          <a:latin typeface="Cambria" panose="02040503050406030204" pitchFamily="18" charset="0"/>
                        </a:rPr>
                        <a:t>on Equity</a:t>
                      </a:r>
                      <a:endParaRPr lang="en-US" sz="1500" b="1" dirty="0">
                        <a:latin typeface="Cambria" panose="02040503050406030204" pitchFamily="18" charset="0"/>
                      </a:endParaRPr>
                    </a:p>
                  </a:txBody>
                  <a:tcPr anchor="ctr"/>
                </a:tc>
                <a:tc>
                  <a:txBody>
                    <a:bodyPr/>
                    <a:lstStyle/>
                    <a:p>
                      <a:r>
                        <a:rPr lang="en-US" sz="1500" dirty="0">
                          <a:latin typeface="Cambria" panose="02040503050406030204" pitchFamily="18" charset="0"/>
                        </a:rPr>
                        <a:t>15.4% </a:t>
                      </a:r>
                      <a:r>
                        <a:rPr lang="en-US" sz="1100" dirty="0">
                          <a:latin typeface="Cambria" panose="02040503050406030204" pitchFamily="18" charset="0"/>
                        </a:rPr>
                        <a:t>(Annualized)</a:t>
                      </a:r>
                      <a:endParaRPr lang="en-US" sz="1500" i="1" dirty="0">
                        <a:latin typeface="Cambria" panose="02040503050406030204" pitchFamily="18" charset="0"/>
                      </a:endParaRPr>
                    </a:p>
                  </a:txBody>
                  <a:tcPr anchor="ctr"/>
                </a:tc>
                <a:extLst>
                  <a:ext uri="{0D108BD9-81ED-4DB2-BD59-A6C34878D82A}">
                    <a16:rowId xmlns:a16="http://schemas.microsoft.com/office/drawing/2014/main" val="2880451125"/>
                  </a:ext>
                </a:extLst>
              </a:tr>
              <a:tr h="559329">
                <a:tc>
                  <a:txBody>
                    <a:bodyPr/>
                    <a:lstStyle/>
                    <a:p>
                      <a:r>
                        <a:rPr lang="en-US" sz="1500" b="1" dirty="0">
                          <a:latin typeface="Cambria" panose="02040503050406030204" pitchFamily="18" charset="0"/>
                        </a:rPr>
                        <a:t>Net Gearing Ratio</a:t>
                      </a:r>
                    </a:p>
                  </a:txBody>
                  <a:tcPr anchor="ctr"/>
                </a:tc>
                <a:tc>
                  <a:txBody>
                    <a:bodyPr/>
                    <a:lstStyle/>
                    <a:p>
                      <a:r>
                        <a:rPr lang="en-US" sz="1500" dirty="0">
                          <a:latin typeface="Cambria" panose="02040503050406030204" pitchFamily="18" charset="0"/>
                        </a:rPr>
                        <a:t>8.81 x</a:t>
                      </a:r>
                    </a:p>
                  </a:txBody>
                  <a:tcPr anchor="ctr"/>
                </a:tc>
                <a:extLst>
                  <a:ext uri="{0D108BD9-81ED-4DB2-BD59-A6C34878D82A}">
                    <a16:rowId xmlns:a16="http://schemas.microsoft.com/office/drawing/2014/main" val="4144105980"/>
                  </a:ext>
                </a:extLst>
              </a:tr>
              <a:tr h="559329">
                <a:tc>
                  <a:txBody>
                    <a:bodyPr/>
                    <a:lstStyle/>
                    <a:p>
                      <a:r>
                        <a:rPr lang="en-US" sz="1500" b="1" dirty="0">
                          <a:latin typeface="Cambria" panose="02040503050406030204" pitchFamily="18" charset="0"/>
                        </a:rPr>
                        <a:t>CRAR</a:t>
                      </a:r>
                    </a:p>
                  </a:txBody>
                  <a:tcPr anchor="ctr"/>
                </a:tc>
                <a:tc>
                  <a:txBody>
                    <a:bodyPr/>
                    <a:lstStyle/>
                    <a:p>
                      <a:r>
                        <a:rPr lang="en-US" sz="1500" dirty="0">
                          <a:latin typeface="Cambria" panose="02040503050406030204" pitchFamily="18" charset="0"/>
                        </a:rPr>
                        <a:t>465 %</a:t>
                      </a:r>
                    </a:p>
                  </a:txBody>
                  <a:tcPr anchor="ctr"/>
                </a:tc>
                <a:extLst>
                  <a:ext uri="{0D108BD9-81ED-4DB2-BD59-A6C34878D82A}">
                    <a16:rowId xmlns:a16="http://schemas.microsoft.com/office/drawing/2014/main" val="174326617"/>
                  </a:ext>
                </a:extLst>
              </a:tr>
            </a:tbl>
          </a:graphicData>
        </a:graphic>
      </p:graphicFrame>
      <p:sp>
        <p:nvSpPr>
          <p:cNvPr id="4" name="Slide Number Placeholder 3"/>
          <p:cNvSpPr>
            <a:spLocks noGrp="1"/>
          </p:cNvSpPr>
          <p:nvPr>
            <p:ph type="sldNum" sz="quarter" idx="12"/>
          </p:nvPr>
        </p:nvSpPr>
        <p:spPr/>
        <p:txBody>
          <a:bodyPr/>
          <a:lstStyle/>
          <a:p>
            <a:fld id="{1F63F883-2583-495E-8B7F-546D1F15AE32}" type="slidenum">
              <a:rPr lang="en-US" smtClean="0"/>
              <a:pPr/>
              <a:t>9</a:t>
            </a:fld>
            <a:endParaRPr lang="en-US" dirty="0"/>
          </a:p>
        </p:txBody>
      </p:sp>
    </p:spTree>
    <p:extLst>
      <p:ext uri="{BB962C8B-B14F-4D97-AF65-F5344CB8AC3E}">
        <p14:creationId xmlns:p14="http://schemas.microsoft.com/office/powerpoint/2010/main" val="1500134174"/>
      </p:ext>
    </p:extLst>
  </p:cSld>
  <p:clrMapOvr>
    <a:masterClrMapping/>
  </p:clrMapOvr>
</p:sld>
</file>

<file path=ppt/theme/theme1.xml><?xml version="1.0" encoding="utf-8"?>
<a:theme xmlns:a="http://schemas.openxmlformats.org/drawingml/2006/main" name="IDFC-Bank@C@WB-New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w="9525" cap="flat" cmpd="sng">
          <a:solidFill>
            <a:schemeClr val="bg1"/>
          </a:solidFill>
          <a:prstDash val="solid"/>
          <a:miter lim="800000"/>
          <a:headEnd type="none" w="med" len="med"/>
          <a:tailEnd type="none" w="med" len="med"/>
        </a:ln>
        <a:effectLst>
          <a:outerShdw blurRad="50800" dist="38100" dir="2700000" algn="tl" rotWithShape="0">
            <a:prstClr val="black">
              <a:alpha val="40000"/>
            </a:prstClr>
          </a:outerShdw>
        </a:effectLst>
      </a:spPr>
      <a:bodyPr/>
      <a:lstStyle>
        <a:defPPr>
          <a:defRPr>
            <a:solidFill>
              <a:srgbClr val="000000"/>
            </a:solidFill>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IDFC-Bank@C&amp;WB-New Template</Template>
  <TotalTime>33029</TotalTime>
  <Words>1723</Words>
  <Application>Microsoft Office PowerPoint</Application>
  <PresentationFormat>A4 Paper (210x297 mm)</PresentationFormat>
  <Paragraphs>515</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Wingdings</vt:lpstr>
      <vt:lpstr>IDFC-Bank@C@WB-New Template</vt:lpstr>
      <vt:lpstr>PowerPoint Presentation</vt:lpstr>
      <vt:lpstr>Key Strengths</vt:lpstr>
      <vt:lpstr>Strategic role in financing growth of Indian Railways</vt:lpstr>
      <vt:lpstr>Strategic role in financing growth of Indian Railways</vt:lpstr>
      <vt:lpstr>Low risk, cost-plus business model</vt:lpstr>
      <vt:lpstr>PowerPoint Presentation</vt:lpstr>
      <vt:lpstr>Consistent Financial Performance</vt:lpstr>
      <vt:lpstr>Consistent Financial Performance</vt:lpstr>
      <vt:lpstr>Key Ratios- Q2 of FY 2021-22</vt:lpstr>
      <vt:lpstr>Snapshot of Key Financials </vt:lpstr>
      <vt:lpstr>Thank You</vt:lpstr>
      <vt:lpstr>* The presentation is prepared based on unaudited financial statements of IRFC the Half-year ended 30th September 2021  * There is a possibility of Ind As financial results and the additional disclosures to be updated, modified or amended because of adjustments which may be required to be made on account of introduction of new Standards or its interpretation, receipt of guidelines or circulars from regulatory bodies and/or Reserve Bank of India  * This presentation may contain statements which reflects managements current views and estimates and may not be constructed as forward looking statements. The future involves uncertainties and risk that could cause actual results to differ materiality from the current views being expressed. Potential uncertainties and risk include factors such as general economic conditions, currency fluctuations, competitive product and pricing pressures, industrial relations and regulatory developments.  * we do not update forward looking statements retrospectively. Such statements are valid on the date of publication and can be super ceded.  * figures are regrouped / reclassified to make them comparable.  * Analytical data are best estimates to facilitates understanding of business and not meant to reconcile reported figures.  * Answers will be given only to non price sensitive questions.  * This presentation is for information purpose only and do not constitute an offer or recommendation to buy or sell any securities of IRFC. Any action taken by you on the basis of information contained in presentation is your responsibility alone and IRFC or its directors or employees will not be liable in any manner for the consequences of  such actions taken by you. </vt:lpstr>
      <vt:lpstr> Financials- P &amp; L Statement</vt:lpstr>
      <vt:lpstr> Financials – Balance sheet (1/2)</vt:lpstr>
      <vt:lpstr> Financials – Balance sheet (2/2)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IRFC</dc:title>
  <dc:creator>Anant Ranka</dc:creator>
  <cp:lastModifiedBy>Amarendra Sahoo</cp:lastModifiedBy>
  <cp:revision>2124</cp:revision>
  <cp:lastPrinted>2020-01-02T10:00:19Z</cp:lastPrinted>
  <dcterms:created xsi:type="dcterms:W3CDTF">2016-12-22T09:56:35Z</dcterms:created>
  <dcterms:modified xsi:type="dcterms:W3CDTF">2022-09-01T07:23:03Z</dcterms:modified>
</cp:coreProperties>
</file>